
<file path=[Content_Types].xml><?xml version="1.0" encoding="utf-8"?>
<Types xmlns="http://schemas.openxmlformats.org/package/2006/content-types">
  <Default Extension="jpeg" ContentType="image/jpeg"/>
  <Default Extension="jpg" ContentType="image/jp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4" r:id="rId7"/>
    <p:sldId id="265" r:id="rId8"/>
    <p:sldId id="266" r:id="rId9"/>
    <p:sldId id="269" r:id="rId10"/>
    <p:sldId id="335" r:id="rId11"/>
    <p:sldId id="336" r:id="rId12"/>
    <p:sldId id="272" r:id="rId13"/>
    <p:sldId id="274" r:id="rId14"/>
    <p:sldId id="277" r:id="rId15"/>
    <p:sldId id="278" r:id="rId16"/>
    <p:sldId id="294" r:id="rId17"/>
    <p:sldId id="334" r:id="rId18"/>
    <p:sldId id="296" r:id="rId19"/>
    <p:sldId id="299" r:id="rId20"/>
    <p:sldId id="333" r:id="rId21"/>
  </p:sldIdLst>
  <p:sldSz cx="10693400" cy="7556500"/>
  <p:notesSz cx="10693400" cy="75565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A40000"/>
    <a:srgbClr val="2A11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>
      <p:cViewPr varScale="1">
        <p:scale>
          <a:sx n="64" d="100"/>
          <a:sy n="64" d="100"/>
        </p:scale>
        <p:origin x="115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'ingreso '!$A$3</c:f>
              <c:strCache>
                <c:ptCount val="1"/>
                <c:pt idx="0">
                  <c:v>Licenciatura en Ingeniería en Mecánica / TSU en Mecánica Industria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'ingreso '!$B$2</c:f>
              <c:strCache>
                <c:ptCount val="1"/>
                <c:pt idx="0">
                  <c:v>Sep-Dic 2024</c:v>
                </c:pt>
              </c:strCache>
            </c:strRef>
          </c:cat>
          <c:val>
            <c:numRef>
              <c:f>'ingreso '!$B$3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63-4051-AC05-9BB8B9AB053B}"/>
            </c:ext>
          </c:extLst>
        </c:ser>
        <c:ser>
          <c:idx val="1"/>
          <c:order val="1"/>
          <c:tx>
            <c:strRef>
              <c:f>'ingreso '!$A$4</c:f>
              <c:strCache>
                <c:ptCount val="1"/>
                <c:pt idx="0">
                  <c:v>Licenciatura en Ingeniería en Alimentos / TSU en Procesos Alimentarios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'ingreso '!$B$2</c:f>
              <c:strCache>
                <c:ptCount val="1"/>
                <c:pt idx="0">
                  <c:v>Sep-Dic 2024</c:v>
                </c:pt>
              </c:strCache>
            </c:strRef>
          </c:cat>
          <c:val>
            <c:numRef>
              <c:f>'ingreso '!$B$4</c:f>
              <c:numCache>
                <c:formatCode>General</c:formatCode>
                <c:ptCount val="1"/>
                <c:pt idx="0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63-4051-AC05-9BB8B9AB053B}"/>
            </c:ext>
          </c:extLst>
        </c:ser>
        <c:ser>
          <c:idx val="2"/>
          <c:order val="2"/>
          <c:tx>
            <c:strRef>
              <c:f>'ingreso '!$A$5</c:f>
              <c:strCache>
                <c:ptCount val="1"/>
                <c:pt idx="0">
                  <c:v>Licenciatura en Ingeniería en Energía y Desarrollo Sostenible / TSU Energía Turbo - Solar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'ingreso '!$B$2</c:f>
              <c:strCache>
                <c:ptCount val="1"/>
                <c:pt idx="0">
                  <c:v>Sep-Dic 2024</c:v>
                </c:pt>
              </c:strCache>
            </c:strRef>
          </c:cat>
          <c:val>
            <c:numRef>
              <c:f>'ingreso '!$B$5</c:f>
              <c:numCache>
                <c:formatCode>General</c:formatCode>
                <c:ptCount val="1"/>
                <c:pt idx="0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63-4051-AC05-9BB8B9AB053B}"/>
            </c:ext>
          </c:extLst>
        </c:ser>
        <c:ser>
          <c:idx val="3"/>
          <c:order val="3"/>
          <c:tx>
            <c:strRef>
              <c:f>'ingreso '!$A$6</c:f>
              <c:strCache>
                <c:ptCount val="1"/>
                <c:pt idx="0">
                  <c:v>Licenciatura en Gastronomía / TSU en Gastronomía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'ingreso '!$B$2</c:f>
              <c:strCache>
                <c:ptCount val="1"/>
                <c:pt idx="0">
                  <c:v>Sep-Dic 2024</c:v>
                </c:pt>
              </c:strCache>
            </c:strRef>
          </c:cat>
          <c:val>
            <c:numRef>
              <c:f>'ingreso '!$B$6</c:f>
              <c:numCache>
                <c:formatCode>General</c:formatCode>
                <c:ptCount val="1"/>
                <c:pt idx="0">
                  <c:v>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63-4051-AC05-9BB8B9AB053B}"/>
            </c:ext>
          </c:extLst>
        </c:ser>
        <c:ser>
          <c:idx val="4"/>
          <c:order val="4"/>
          <c:tx>
            <c:strRef>
              <c:f>'ingreso '!$A$7</c:f>
              <c:strCache>
                <c:ptCount val="1"/>
                <c:pt idx="0">
                  <c:v>Licenciatura en Ingeniería en Tecnologías de la Información e Innovación Digital/ TSU en Desarrollo de Software Multiplataforma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'ingreso '!$B$2</c:f>
              <c:strCache>
                <c:ptCount val="1"/>
                <c:pt idx="0">
                  <c:v>Sep-Dic 2024</c:v>
                </c:pt>
              </c:strCache>
            </c:strRef>
          </c:cat>
          <c:val>
            <c:numRef>
              <c:f>'ingreso '!$B$7</c:f>
              <c:numCache>
                <c:formatCode>General</c:formatCode>
                <c:ptCount val="1"/>
                <c:pt idx="0">
                  <c:v>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C63-4051-AC05-9BB8B9AB053B}"/>
            </c:ext>
          </c:extLst>
        </c:ser>
        <c:ser>
          <c:idx val="5"/>
          <c:order val="5"/>
          <c:tx>
            <c:strRef>
              <c:f>'ingreso '!$A$8</c:f>
              <c:strCache>
                <c:ptCount val="1"/>
                <c:pt idx="0">
                  <c:v>Licenciatura en Ingeniería Mecatrónica / TSU en Automatización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'ingreso '!$B$2</c:f>
              <c:strCache>
                <c:ptCount val="1"/>
                <c:pt idx="0">
                  <c:v>Sep-Dic 2024</c:v>
                </c:pt>
              </c:strCache>
            </c:strRef>
          </c:cat>
          <c:val>
            <c:numRef>
              <c:f>'ingreso '!$B$8</c:f>
              <c:numCache>
                <c:formatCode>General</c:formatCode>
                <c:ptCount val="1"/>
                <c:pt idx="0">
                  <c:v>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C63-4051-AC05-9BB8B9AB053B}"/>
            </c:ext>
          </c:extLst>
        </c:ser>
        <c:ser>
          <c:idx val="6"/>
          <c:order val="6"/>
          <c:tx>
            <c:strRef>
              <c:f>'ingreso '!$A$9</c:f>
              <c:strCache>
                <c:ptCount val="1"/>
                <c:pt idx="0">
                  <c:v>TLicenciatura en Ingeniería Mecatrónica / TSU en Instalaciones Eléctricas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'ingreso '!$B$2</c:f>
              <c:strCache>
                <c:ptCount val="1"/>
                <c:pt idx="0">
                  <c:v>Sep-Dic 2024</c:v>
                </c:pt>
              </c:strCache>
            </c:strRef>
          </c:cat>
          <c:val>
            <c:numRef>
              <c:f>'ingreso '!$B$9</c:f>
              <c:numCache>
                <c:formatCode>General</c:formatCode>
                <c:ptCount val="1"/>
                <c:pt idx="0">
                  <c:v>489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C63-4051-AC05-9BB8B9AB053B}"/>
            </c:ext>
          </c:extLst>
        </c:ser>
        <c:ser>
          <c:idx val="7"/>
          <c:order val="7"/>
          <c:tx>
            <c:strRef>
              <c:f>'ingreso '!$A$10</c:f>
              <c:strCache>
                <c:ptCount val="1"/>
                <c:pt idx="0">
                  <c:v>Licenciatura en Gestión y Desarrollo Turístico / TSU Turismo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'ingreso '!$B$2</c:f>
              <c:strCache>
                <c:ptCount val="1"/>
                <c:pt idx="0">
                  <c:v>Sep-Dic 2024</c:v>
                </c:pt>
              </c:strCache>
            </c:strRef>
          </c:cat>
          <c:val>
            <c:numRef>
              <c:f>'ingreso '!$B$10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C63-4051-AC05-9BB8B9AB053B}"/>
            </c:ext>
          </c:extLst>
        </c:ser>
        <c:ser>
          <c:idx val="8"/>
          <c:order val="8"/>
          <c:tx>
            <c:strRef>
              <c:f>'ingreso '!$A$11</c:f>
              <c:strCache>
                <c:ptCount val="1"/>
                <c:pt idx="0">
                  <c:v>Licenciatura en Administración / TSU en Emprendimiento, Formulación y Evaluación de Proyectos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'ingreso '!$B$2</c:f>
              <c:strCache>
                <c:ptCount val="1"/>
                <c:pt idx="0">
                  <c:v>Sep-Dic 2024</c:v>
                </c:pt>
              </c:strCache>
            </c:strRef>
          </c:cat>
          <c:val>
            <c:numRef>
              <c:f>'ingreso '!$B$11</c:f>
              <c:numCache>
                <c:formatCode>General</c:formatCode>
                <c:ptCount val="1"/>
                <c:pt idx="0">
                  <c:v>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C63-4051-AC05-9BB8B9AB05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3743360"/>
        <c:axId val="783744192"/>
      </c:barChart>
      <c:catAx>
        <c:axId val="783743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783744192"/>
        <c:crosses val="autoZero"/>
        <c:auto val="1"/>
        <c:lblAlgn val="ctr"/>
        <c:lblOffset val="100"/>
        <c:noMultiLvlLbl val="0"/>
      </c:catAx>
      <c:valAx>
        <c:axId val="783744192"/>
        <c:scaling>
          <c:orientation val="minMax"/>
          <c:max val="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783743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6140161966933614E-2"/>
          <c:y val="0.44005413568266566"/>
          <c:w val="0.80071112905758579"/>
          <c:h val="0.480817891956049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419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419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matricula!$B$2</c:f>
              <c:strCache>
                <c:ptCount val="1"/>
                <c:pt idx="0">
                  <c:v>Sep-Dic 2024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5B9-4984-9AE2-DB82CD279618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5B9-4984-9AE2-DB82CD279618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5B9-4984-9AE2-DB82CD279618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5B9-4984-9AE2-DB82CD279618}"/>
              </c:ext>
            </c:extLst>
          </c:dPt>
          <c:dPt>
            <c:idx val="5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5B9-4984-9AE2-DB82CD279618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5B9-4984-9AE2-DB82CD279618}"/>
              </c:ext>
            </c:extLst>
          </c:dPt>
          <c:dPt>
            <c:idx val="7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5B9-4984-9AE2-DB82CD279618}"/>
              </c:ext>
            </c:extLst>
          </c:dPt>
          <c:dPt>
            <c:idx val="8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85B9-4984-9AE2-DB82CD27961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matricula!$A$3:$A$12</c:f>
              <c:strCache>
                <c:ptCount val="9"/>
                <c:pt idx="0">
                  <c:v>Lic. en Ingeniería en Mecánica / TSU en Mecánica Industria</c:v>
                </c:pt>
                <c:pt idx="1">
                  <c:v>Lic. en Ingeniería en Alimentos / TSU en Procesos Alimentarios</c:v>
                </c:pt>
                <c:pt idx="2">
                  <c:v>Lic. en Ingeniería en Energía y Desarrollo Sostenible / TSU Energía Turbo - Solar</c:v>
                </c:pt>
                <c:pt idx="3">
                  <c:v>Lic. en Gastronomía / TSU en Gastronomía</c:v>
                </c:pt>
                <c:pt idx="4">
                  <c:v>Lic. en Ingeniería en Tecnologías de la Información e Innovación Digital/ TSU en Desarrollo de Software Multiplataforma</c:v>
                </c:pt>
                <c:pt idx="5">
                  <c:v>Lic. en Ingeniería Mecatrónica / TSU en Automatización</c:v>
                </c:pt>
                <c:pt idx="6">
                  <c:v>TLicenciatura en Ingeniería Mecatrónica / TSU en Instalaciones Eléctricas</c:v>
                </c:pt>
                <c:pt idx="7">
                  <c:v>Lic. en Gestión y Desarrollo Turístico / TSU Turismo</c:v>
                </c:pt>
                <c:pt idx="8">
                  <c:v>Lic. en Administración / TSU en Emprendimiento, Formulación y Evaluación de Proyectos</c:v>
                </c:pt>
              </c:strCache>
            </c:strRef>
          </c:cat>
          <c:val>
            <c:numRef>
              <c:f>matricula!$B$3:$B$12</c:f>
              <c:numCache>
                <c:formatCode>General</c:formatCode>
                <c:ptCount val="10"/>
                <c:pt idx="0">
                  <c:v>88</c:v>
                </c:pt>
                <c:pt idx="1">
                  <c:v>39</c:v>
                </c:pt>
                <c:pt idx="2">
                  <c:v>37</c:v>
                </c:pt>
                <c:pt idx="3">
                  <c:v>218</c:v>
                </c:pt>
                <c:pt idx="4">
                  <c:v>113</c:v>
                </c:pt>
                <c:pt idx="5">
                  <c:v>110</c:v>
                </c:pt>
                <c:pt idx="6">
                  <c:v>47</c:v>
                </c:pt>
                <c:pt idx="7">
                  <c:v>100</c:v>
                </c:pt>
                <c:pt idx="8">
                  <c:v>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5B9-4984-9AE2-DB82CD279618}"/>
            </c:ext>
          </c:extLst>
        </c:ser>
        <c:ser>
          <c:idx val="1"/>
          <c:order val="1"/>
          <c:tx>
            <c:strRef>
              <c:f>matricula!$C$2</c:f>
              <c:strCache>
                <c:ptCount val="1"/>
                <c:pt idx="0">
                  <c:v>Ene-abr 2025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matricula!$A$3:$A$12</c:f>
              <c:strCache>
                <c:ptCount val="9"/>
                <c:pt idx="0">
                  <c:v>Lic. en Ingeniería en Mecánica / TSU en Mecánica Industria</c:v>
                </c:pt>
                <c:pt idx="1">
                  <c:v>Lic. en Ingeniería en Alimentos / TSU en Procesos Alimentarios</c:v>
                </c:pt>
                <c:pt idx="2">
                  <c:v>Lic. en Ingeniería en Energía y Desarrollo Sostenible / TSU Energía Turbo - Solar</c:v>
                </c:pt>
                <c:pt idx="3">
                  <c:v>Lic. en Gastronomía / TSU en Gastronomía</c:v>
                </c:pt>
                <c:pt idx="4">
                  <c:v>Lic. en Ingeniería en Tecnologías de la Información e Innovación Digital/ TSU en Desarrollo de Software Multiplataforma</c:v>
                </c:pt>
                <c:pt idx="5">
                  <c:v>Lic. en Ingeniería Mecatrónica / TSU en Automatización</c:v>
                </c:pt>
                <c:pt idx="6">
                  <c:v>TLicenciatura en Ingeniería Mecatrónica / TSU en Instalaciones Eléctricas</c:v>
                </c:pt>
                <c:pt idx="7">
                  <c:v>Lic. en Gestión y Desarrollo Turístico / TSU Turismo</c:v>
                </c:pt>
                <c:pt idx="8">
                  <c:v>Lic. en Administración / TSU en Emprendimiento, Formulación y Evaluación de Proyectos</c:v>
                </c:pt>
              </c:strCache>
            </c:strRef>
          </c:cat>
          <c:val>
            <c:numRef>
              <c:f>matricula!$C$3:$C$12</c:f>
              <c:numCache>
                <c:formatCode>General</c:formatCode>
                <c:ptCount val="10"/>
                <c:pt idx="0">
                  <c:v>70</c:v>
                </c:pt>
                <c:pt idx="1">
                  <c:v>31</c:v>
                </c:pt>
                <c:pt idx="2">
                  <c:v>30</c:v>
                </c:pt>
                <c:pt idx="3">
                  <c:v>166</c:v>
                </c:pt>
                <c:pt idx="4">
                  <c:v>85</c:v>
                </c:pt>
                <c:pt idx="5">
                  <c:v>68</c:v>
                </c:pt>
                <c:pt idx="6">
                  <c:v>34</c:v>
                </c:pt>
                <c:pt idx="7">
                  <c:v>64</c:v>
                </c:pt>
                <c:pt idx="8">
                  <c:v>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5B9-4984-9AE2-DB82CD2796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66564127"/>
        <c:axId val="1766564543"/>
      </c:barChart>
      <c:catAx>
        <c:axId val="1766564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1766564543"/>
        <c:crosses val="autoZero"/>
        <c:auto val="1"/>
        <c:lblAlgn val="ctr"/>
        <c:lblOffset val="100"/>
        <c:noMultiLvlLbl val="0"/>
      </c:catAx>
      <c:valAx>
        <c:axId val="1766564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1766564127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419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419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'% alumnos acreditados'!$B$2</c:f>
              <c:strCache>
                <c:ptCount val="1"/>
                <c:pt idx="0">
                  <c:v>Sep-Dic 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'% alumnos acreditados'!$A$3:$A$11</c:f>
              <c:strCache>
                <c:ptCount val="9"/>
                <c:pt idx="0">
                  <c:v>Lic. en Ingeniería en Mecánica / TSU en Mecánica Industria</c:v>
                </c:pt>
                <c:pt idx="1">
                  <c:v>Lic. en Ingeniería en Alimentos / TSU en Procesos Alimentarios</c:v>
                </c:pt>
                <c:pt idx="2">
                  <c:v>Lic. en Ingeniería en Energía y Desarrollo Sostenible / TSU Energía Turbo - Solar</c:v>
                </c:pt>
                <c:pt idx="3">
                  <c:v>Lic. en Gastronomía / TSU en Gastronomía</c:v>
                </c:pt>
                <c:pt idx="4">
                  <c:v>Lic. en Ingeniería en Tecnologías de la Información e Innovación Digital/ TSU en Desarrollo de Software Multiplataforma</c:v>
                </c:pt>
                <c:pt idx="5">
                  <c:v>Lic. en Ingeniería Mecatrónica / TSU en Automatización</c:v>
                </c:pt>
                <c:pt idx="6">
                  <c:v>TLicenciatura en Ingeniería Mecatrónica / TSU en Instalaciones Eléctricas</c:v>
                </c:pt>
                <c:pt idx="7">
                  <c:v>Lic. en Gestión y Desarrollo Turístico / TSU Turismo</c:v>
                </c:pt>
                <c:pt idx="8">
                  <c:v>Lic. en Administración / TSU en Emprendimiento, Formulación y Evaluación de Proyectos</c:v>
                </c:pt>
              </c:strCache>
            </c:strRef>
          </c:cat>
          <c:val>
            <c:numRef>
              <c:f>'% alumnos acreditados'!$B$3:$B$11</c:f>
              <c:numCache>
                <c:formatCode>General</c:formatCode>
                <c:ptCount val="9"/>
                <c:pt idx="0">
                  <c:v>92.21</c:v>
                </c:pt>
                <c:pt idx="1">
                  <c:v>96.88</c:v>
                </c:pt>
                <c:pt idx="2">
                  <c:v>93.55</c:v>
                </c:pt>
                <c:pt idx="3">
                  <c:v>89.2</c:v>
                </c:pt>
                <c:pt idx="4">
                  <c:v>85.26</c:v>
                </c:pt>
                <c:pt idx="5">
                  <c:v>70.45</c:v>
                </c:pt>
                <c:pt idx="6">
                  <c:v>76.92</c:v>
                </c:pt>
                <c:pt idx="7">
                  <c:v>97.01</c:v>
                </c:pt>
                <c:pt idx="8">
                  <c:v>85.63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B9-4E94-A879-8FFAA947CC2B}"/>
            </c:ext>
          </c:extLst>
        </c:ser>
        <c:ser>
          <c:idx val="1"/>
          <c:order val="1"/>
          <c:tx>
            <c:strRef>
              <c:f>'% alumnos acreditados'!$C$2</c:f>
              <c:strCache>
                <c:ptCount val="1"/>
                <c:pt idx="0">
                  <c:v>Ene-abr 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'% alumnos acreditados'!$A$3:$A$11</c:f>
              <c:strCache>
                <c:ptCount val="9"/>
                <c:pt idx="0">
                  <c:v>Lic. en Ingeniería en Mecánica / TSU en Mecánica Industria</c:v>
                </c:pt>
                <c:pt idx="1">
                  <c:v>Lic. en Ingeniería en Alimentos / TSU en Procesos Alimentarios</c:v>
                </c:pt>
                <c:pt idx="2">
                  <c:v>Lic. en Ingeniería en Energía y Desarrollo Sostenible / TSU Energía Turbo - Solar</c:v>
                </c:pt>
                <c:pt idx="3">
                  <c:v>Lic. en Gastronomía / TSU en Gastronomía</c:v>
                </c:pt>
                <c:pt idx="4">
                  <c:v>Lic. en Ingeniería en Tecnologías de la Información e Innovación Digital/ TSU en Desarrollo de Software Multiplataforma</c:v>
                </c:pt>
                <c:pt idx="5">
                  <c:v>Lic. en Ingeniería Mecatrónica / TSU en Automatización</c:v>
                </c:pt>
                <c:pt idx="6">
                  <c:v>TLicenciatura en Ingeniería Mecatrónica / TSU en Instalaciones Eléctricas</c:v>
                </c:pt>
                <c:pt idx="7">
                  <c:v>Lic. en Gestión y Desarrollo Turístico / TSU Turismo</c:v>
                </c:pt>
                <c:pt idx="8">
                  <c:v>Lic. en Administración / TSU en Emprendimiento, Formulación y Evaluación de Proyectos</c:v>
                </c:pt>
              </c:strCache>
            </c:strRef>
          </c:cat>
          <c:val>
            <c:numRef>
              <c:f>'% alumnos acreditados'!$C$3:$C$11</c:f>
              <c:numCache>
                <c:formatCode>General</c:formatCode>
                <c:ptCount val="9"/>
                <c:pt idx="0">
                  <c:v>88.57</c:v>
                </c:pt>
                <c:pt idx="1">
                  <c:v>100</c:v>
                </c:pt>
                <c:pt idx="2">
                  <c:v>93.33</c:v>
                </c:pt>
                <c:pt idx="3">
                  <c:v>89.55</c:v>
                </c:pt>
                <c:pt idx="4">
                  <c:v>89.87</c:v>
                </c:pt>
                <c:pt idx="5">
                  <c:v>83.61</c:v>
                </c:pt>
                <c:pt idx="6">
                  <c:v>82.35</c:v>
                </c:pt>
                <c:pt idx="7">
                  <c:v>77.42</c:v>
                </c:pt>
                <c:pt idx="8">
                  <c:v>91.37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B9-4E94-A879-8FFAA947CC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54976015"/>
        <c:axId val="1054958543"/>
      </c:barChart>
      <c:catAx>
        <c:axId val="1054976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1054958543"/>
        <c:crosses val="autoZero"/>
        <c:auto val="1"/>
        <c:lblAlgn val="ctr"/>
        <c:lblOffset val="100"/>
        <c:noMultiLvlLbl val="0"/>
      </c:catAx>
      <c:valAx>
        <c:axId val="1054958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10549760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419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419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'% REGULARIZACION EVA EXT'!$B$2</c:f>
              <c:strCache>
                <c:ptCount val="1"/>
                <c:pt idx="0">
                  <c:v>Sep-Dic 2024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B41-4244-B82A-ACB73CC43DA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B41-4244-B82A-ACB73CC43DA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B41-4244-B82A-ACB73CC43DA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B41-4244-B82A-ACB73CC43DA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B41-4244-B82A-ACB73CC43DA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B41-4244-B82A-ACB73CC43DA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BB41-4244-B82A-ACB73CC43D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'% REGULARIZACION EVA EXT'!$A$3:$A$11</c:f>
              <c:strCache>
                <c:ptCount val="9"/>
                <c:pt idx="0">
                  <c:v>Lic. en Ingeniería en Mecánica / TSU en Mecánica Industria</c:v>
                </c:pt>
                <c:pt idx="1">
                  <c:v>Lic. en Ingeniería en Alimentos / TSU en Procesos Alimentarios</c:v>
                </c:pt>
                <c:pt idx="2">
                  <c:v>Lic. en Ingeniería en Energía y Desarrollo Sostenible / TSU Energía Turbo - Solar</c:v>
                </c:pt>
                <c:pt idx="3">
                  <c:v>Lic. en Gastronomía / TSU en Gastronomía</c:v>
                </c:pt>
                <c:pt idx="4">
                  <c:v>Lic. en Ingeniería en Tecnologías de la Información e Innovación Digital/ TSU en Desarrollo de Software Multiplataforma</c:v>
                </c:pt>
                <c:pt idx="5">
                  <c:v>Lic. en Ingeniería Mecatrónica / TSU en Automatización</c:v>
                </c:pt>
                <c:pt idx="6">
                  <c:v>Lic. en Ingeniería Mecatrónica / TSU en Instalaciones Eléctricas</c:v>
                </c:pt>
                <c:pt idx="7">
                  <c:v>Lic. en Gestión y Desarrollo Turístico / TSU Turismo</c:v>
                </c:pt>
                <c:pt idx="8">
                  <c:v>Lic. en Administración / TSU en Emprendimiento, Formulación y Evaluación de Proyectos</c:v>
                </c:pt>
              </c:strCache>
            </c:strRef>
          </c:cat>
          <c:val>
            <c:numRef>
              <c:f>'% REGULARIZACION EVA EXT'!$B$3:$B$11</c:f>
              <c:numCache>
                <c:formatCode>General</c:formatCode>
                <c:ptCount val="9"/>
                <c:pt idx="0">
                  <c:v>66.67</c:v>
                </c:pt>
                <c:pt idx="1">
                  <c:v>50</c:v>
                </c:pt>
                <c:pt idx="2">
                  <c:v>77.78</c:v>
                </c:pt>
                <c:pt idx="3">
                  <c:v>62</c:v>
                </c:pt>
                <c:pt idx="4">
                  <c:v>61.11</c:v>
                </c:pt>
                <c:pt idx="5">
                  <c:v>35.71</c:v>
                </c:pt>
                <c:pt idx="6">
                  <c:v>31.58</c:v>
                </c:pt>
                <c:pt idx="7">
                  <c:v>88.89</c:v>
                </c:pt>
                <c:pt idx="8">
                  <c:v>55.77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B41-4244-B82A-ACB73CC43DA3}"/>
            </c:ext>
          </c:extLst>
        </c:ser>
        <c:ser>
          <c:idx val="1"/>
          <c:order val="1"/>
          <c:tx>
            <c:strRef>
              <c:f>'% REGULARIZACION EVA EXT'!$C$2</c:f>
              <c:strCache>
                <c:ptCount val="1"/>
                <c:pt idx="0">
                  <c:v>Ene-abr 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'% REGULARIZACION EVA EXT'!$A$3:$A$11</c:f>
              <c:strCache>
                <c:ptCount val="9"/>
                <c:pt idx="0">
                  <c:v>Lic. en Ingeniería en Mecánica / TSU en Mecánica Industria</c:v>
                </c:pt>
                <c:pt idx="1">
                  <c:v>Lic. en Ingeniería en Alimentos / TSU en Procesos Alimentarios</c:v>
                </c:pt>
                <c:pt idx="2">
                  <c:v>Lic. en Ingeniería en Energía y Desarrollo Sostenible / TSU Energía Turbo - Solar</c:v>
                </c:pt>
                <c:pt idx="3">
                  <c:v>Lic. en Gastronomía / TSU en Gastronomía</c:v>
                </c:pt>
                <c:pt idx="4">
                  <c:v>Lic. en Ingeniería en Tecnologías de la Información e Innovación Digital/ TSU en Desarrollo de Software Multiplataforma</c:v>
                </c:pt>
                <c:pt idx="5">
                  <c:v>Lic. en Ingeniería Mecatrónica / TSU en Automatización</c:v>
                </c:pt>
                <c:pt idx="6">
                  <c:v>Lic. en Ingeniería Mecatrónica / TSU en Instalaciones Eléctricas</c:v>
                </c:pt>
                <c:pt idx="7">
                  <c:v>Lic. en Gestión y Desarrollo Turístico / TSU Turismo</c:v>
                </c:pt>
                <c:pt idx="8">
                  <c:v>Lic. en Administración / TSU en Emprendimiento, Formulación y Evaluación de Proyectos</c:v>
                </c:pt>
              </c:strCache>
            </c:strRef>
          </c:cat>
          <c:val>
            <c:numRef>
              <c:f>'% REGULARIZACION EVA EXT'!$C$3:$C$11</c:f>
              <c:numCache>
                <c:formatCode>General</c:formatCode>
                <c:ptCount val="9"/>
                <c:pt idx="0">
                  <c:v>75</c:v>
                </c:pt>
                <c:pt idx="1">
                  <c:v>100</c:v>
                </c:pt>
                <c:pt idx="2">
                  <c:v>83.33</c:v>
                </c:pt>
                <c:pt idx="3">
                  <c:v>22.22</c:v>
                </c:pt>
                <c:pt idx="4">
                  <c:v>72.41</c:v>
                </c:pt>
                <c:pt idx="5">
                  <c:v>73.680000000000007</c:v>
                </c:pt>
                <c:pt idx="6">
                  <c:v>73.680000000000007</c:v>
                </c:pt>
                <c:pt idx="7">
                  <c:v>26.32</c:v>
                </c:pt>
                <c:pt idx="8">
                  <c:v>57.14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BB41-4244-B82A-ACB73CC43D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1904880"/>
        <c:axId val="341900720"/>
      </c:barChart>
      <c:catAx>
        <c:axId val="34190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341900720"/>
        <c:crosses val="autoZero"/>
        <c:auto val="1"/>
        <c:lblAlgn val="ctr"/>
        <c:lblOffset val="100"/>
        <c:noMultiLvlLbl val="0"/>
      </c:catAx>
      <c:valAx>
        <c:axId val="34190072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341904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419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419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'% REGULARIZACION EVA EXT ESP'!$B$2</c:f>
              <c:strCache>
                <c:ptCount val="1"/>
                <c:pt idx="0">
                  <c:v>Sep-Dic 2024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761-4EDC-8342-F0101466510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761-4EDC-8342-F0101466510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761-4EDC-8342-F0101466510D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761-4EDC-8342-F0101466510D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761-4EDC-8342-F0101466510D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761-4EDC-8342-F0101466510D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761-4EDC-8342-F0101466510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'% REGULARIZACION EVA EXT ESP'!$A$3:$A$11</c:f>
              <c:strCache>
                <c:ptCount val="9"/>
                <c:pt idx="0">
                  <c:v>Lic. en Ingeniería en Mecánica / TSU en Mecánica Industria</c:v>
                </c:pt>
                <c:pt idx="1">
                  <c:v>Lic. en Ingeniería en Alimentos / TSU en Procesos Alimentarios</c:v>
                </c:pt>
                <c:pt idx="2">
                  <c:v>Lic. en Ingeniería en Energía y Desarrollo Sostenible / TSU Energía Turbo - Solar</c:v>
                </c:pt>
                <c:pt idx="3">
                  <c:v>Lic. en Gastronomía / TSU en Gastronomía</c:v>
                </c:pt>
                <c:pt idx="4">
                  <c:v>Lic. en Ingeniería en Tecnologías de la Información e Innovación Digital/ TSU en Desarrollo de Software Multiplataforma</c:v>
                </c:pt>
                <c:pt idx="5">
                  <c:v>Lic. en Ingeniería Mecatrónica / TSU en Automatización</c:v>
                </c:pt>
                <c:pt idx="6">
                  <c:v>Lic. en Ingeniería Mecatrónica / TSU en Instalaciones Eléctricas</c:v>
                </c:pt>
                <c:pt idx="7">
                  <c:v>Lic. en Gestión y Desarrollo Turístico / TSU Turismo</c:v>
                </c:pt>
                <c:pt idx="8">
                  <c:v>Lic. en Administración / TSU en Emprendimiento, Formulación y Evaluación de Proyectos</c:v>
                </c:pt>
              </c:strCache>
            </c:strRef>
          </c:cat>
          <c:val>
            <c:numRef>
              <c:f>'% REGULARIZACION EVA EXT ESP'!$B$3:$B$11</c:f>
              <c:numCache>
                <c:formatCode>General</c:formatCode>
                <c:ptCount val="9"/>
                <c:pt idx="0">
                  <c:v>50</c:v>
                </c:pt>
                <c:pt idx="1">
                  <c:v>0</c:v>
                </c:pt>
                <c:pt idx="2">
                  <c:v>50</c:v>
                </c:pt>
                <c:pt idx="3">
                  <c:v>52.63</c:v>
                </c:pt>
                <c:pt idx="4">
                  <c:v>35.71</c:v>
                </c:pt>
                <c:pt idx="5">
                  <c:v>44.44</c:v>
                </c:pt>
                <c:pt idx="6">
                  <c:v>23.08</c:v>
                </c:pt>
                <c:pt idx="7">
                  <c:v>50</c:v>
                </c:pt>
                <c:pt idx="8">
                  <c:v>47.83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761-4EDC-8342-F0101466510D}"/>
            </c:ext>
          </c:extLst>
        </c:ser>
        <c:ser>
          <c:idx val="1"/>
          <c:order val="1"/>
          <c:tx>
            <c:strRef>
              <c:f>'% REGULARIZACION EVA EXT ESP'!$C$2</c:f>
              <c:strCache>
                <c:ptCount val="1"/>
                <c:pt idx="0">
                  <c:v>Ene-abr 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'% REGULARIZACION EVA EXT ESP'!$A$3:$A$11</c:f>
              <c:strCache>
                <c:ptCount val="9"/>
                <c:pt idx="0">
                  <c:v>Lic. en Ingeniería en Mecánica / TSU en Mecánica Industria</c:v>
                </c:pt>
                <c:pt idx="1">
                  <c:v>Lic. en Ingeniería en Alimentos / TSU en Procesos Alimentarios</c:v>
                </c:pt>
                <c:pt idx="2">
                  <c:v>Lic. en Ingeniería en Energía y Desarrollo Sostenible / TSU Energía Turbo - Solar</c:v>
                </c:pt>
                <c:pt idx="3">
                  <c:v>Lic. en Gastronomía / TSU en Gastronomía</c:v>
                </c:pt>
                <c:pt idx="4">
                  <c:v>Lic. en Ingeniería en Tecnologías de la Información e Innovación Digital/ TSU en Desarrollo de Software Multiplataforma</c:v>
                </c:pt>
                <c:pt idx="5">
                  <c:v>Lic. en Ingeniería Mecatrónica / TSU en Automatización</c:v>
                </c:pt>
                <c:pt idx="6">
                  <c:v>Lic. en Ingeniería Mecatrónica / TSU en Instalaciones Eléctricas</c:v>
                </c:pt>
                <c:pt idx="7">
                  <c:v>Lic. en Gestión y Desarrollo Turístico / TSU Turismo</c:v>
                </c:pt>
                <c:pt idx="8">
                  <c:v>Lic. en Administración / TSU en Emprendimiento, Formulación y Evaluación de Proyectos</c:v>
                </c:pt>
              </c:strCache>
            </c:strRef>
          </c:cat>
          <c:val>
            <c:numRef>
              <c:f>'% REGULARIZACION EVA EXT ESP'!$C$3:$C$11</c:f>
              <c:numCache>
                <c:formatCode>General</c:formatCode>
                <c:ptCount val="9"/>
                <c:pt idx="0">
                  <c:v>50</c:v>
                </c:pt>
                <c:pt idx="1">
                  <c:v>0</c:v>
                </c:pt>
                <c:pt idx="2">
                  <c:v>0</c:v>
                </c:pt>
                <c:pt idx="3">
                  <c:v>57.14</c:v>
                </c:pt>
                <c:pt idx="4">
                  <c:v>62.5</c:v>
                </c:pt>
                <c:pt idx="5">
                  <c:v>60</c:v>
                </c:pt>
                <c:pt idx="6">
                  <c:v>60</c:v>
                </c:pt>
                <c:pt idx="7">
                  <c:v>28.57</c:v>
                </c:pt>
                <c:pt idx="8">
                  <c:v>58.33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C761-4EDC-8342-F01014665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1904880"/>
        <c:axId val="341900720"/>
      </c:barChart>
      <c:catAx>
        <c:axId val="34190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341900720"/>
        <c:crosses val="autoZero"/>
        <c:auto val="1"/>
        <c:lblAlgn val="ctr"/>
        <c:lblOffset val="100"/>
        <c:noMultiLvlLbl val="0"/>
      </c:catAx>
      <c:valAx>
        <c:axId val="34190072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341904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419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419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'promedio cuatri aprov'!$B$2</c:f>
              <c:strCache>
                <c:ptCount val="1"/>
                <c:pt idx="0">
                  <c:v>Sep-Dic 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806-47A2-9604-60B06532E71F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806-47A2-9604-60B06532E71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806-47A2-9604-60B06532E71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806-47A2-9604-60B06532E71F}"/>
              </c:ext>
            </c:extLst>
          </c:dPt>
          <c:dPt>
            <c:idx val="5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806-47A2-9604-60B06532E71F}"/>
              </c:ext>
            </c:extLst>
          </c:dPt>
          <c:dPt>
            <c:idx val="6"/>
            <c:invertIfNegative val="0"/>
            <c:bubble3D val="0"/>
            <c:spPr>
              <a:solidFill>
                <a:srgbClr val="B3FFE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A806-47A2-9604-60B06532E71F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A806-47A2-9604-60B06532E71F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A806-47A2-9604-60B06532E71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'promedio cuatri aprov'!$A$3:$A$11</c:f>
              <c:strCache>
                <c:ptCount val="9"/>
                <c:pt idx="0">
                  <c:v>Lic. en Ingeniería en Mecánica / TSU en Mecánica Industria</c:v>
                </c:pt>
                <c:pt idx="1">
                  <c:v>Lic. en Ingeniería en Alimentos / TSU en Procesos Alimentarios</c:v>
                </c:pt>
                <c:pt idx="2">
                  <c:v>Lic. en Ingeniería en Energía y Desarrollo Sostenible / TSU Energía Turbo - Solar</c:v>
                </c:pt>
                <c:pt idx="3">
                  <c:v>Lic. en Gastronomía / TSU en Gastronomía</c:v>
                </c:pt>
                <c:pt idx="4">
                  <c:v>Lic. en Ingeniería en Tecnologías de la Información e Innovación Digital/ TSU en Desarrollo de Software Multiplataforma</c:v>
                </c:pt>
                <c:pt idx="5">
                  <c:v>Lic. en Ingeniería Mecatrónica / TSU en Automatización</c:v>
                </c:pt>
                <c:pt idx="6">
                  <c:v>Lic. en Ingeniería Mecatrónica / TSU en Instalaciones Eléctricas</c:v>
                </c:pt>
                <c:pt idx="7">
                  <c:v>Lic. en Gestión y Desarrollo Turístico / TSU Turismo</c:v>
                </c:pt>
                <c:pt idx="8">
                  <c:v>Lic. en Administración / TSU en Emprendimiento, Formulación y Evaluación de Proyectos</c:v>
                </c:pt>
              </c:strCache>
            </c:strRef>
          </c:cat>
          <c:val>
            <c:numRef>
              <c:f>'promedio cuatri aprov'!$B$3:$B$11</c:f>
              <c:numCache>
                <c:formatCode>General</c:formatCode>
                <c:ptCount val="9"/>
                <c:pt idx="0">
                  <c:v>8.2200000000000006</c:v>
                </c:pt>
                <c:pt idx="1">
                  <c:v>8.34</c:v>
                </c:pt>
                <c:pt idx="2">
                  <c:v>8.5299999999999994</c:v>
                </c:pt>
                <c:pt idx="3">
                  <c:v>8.34</c:v>
                </c:pt>
                <c:pt idx="4">
                  <c:v>8.6300000000000008</c:v>
                </c:pt>
                <c:pt idx="5">
                  <c:v>7.51</c:v>
                </c:pt>
                <c:pt idx="6">
                  <c:v>8.39</c:v>
                </c:pt>
                <c:pt idx="7">
                  <c:v>8.51</c:v>
                </c:pt>
                <c:pt idx="8">
                  <c:v>8.41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806-47A2-9604-60B06532E71F}"/>
            </c:ext>
          </c:extLst>
        </c:ser>
        <c:ser>
          <c:idx val="1"/>
          <c:order val="1"/>
          <c:tx>
            <c:strRef>
              <c:f>'promedio cuatri aprov'!$C$2</c:f>
              <c:strCache>
                <c:ptCount val="1"/>
                <c:pt idx="0">
                  <c:v>Ene-abr 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'promedio cuatri aprov'!$A$3:$A$11</c:f>
              <c:strCache>
                <c:ptCount val="9"/>
                <c:pt idx="0">
                  <c:v>Lic. en Ingeniería en Mecánica / TSU en Mecánica Industria</c:v>
                </c:pt>
                <c:pt idx="1">
                  <c:v>Lic. en Ingeniería en Alimentos / TSU en Procesos Alimentarios</c:v>
                </c:pt>
                <c:pt idx="2">
                  <c:v>Lic. en Ingeniería en Energía y Desarrollo Sostenible / TSU Energía Turbo - Solar</c:v>
                </c:pt>
                <c:pt idx="3">
                  <c:v>Lic. en Gastronomía / TSU en Gastronomía</c:v>
                </c:pt>
                <c:pt idx="4">
                  <c:v>Lic. en Ingeniería en Tecnologías de la Información e Innovación Digital/ TSU en Desarrollo de Software Multiplataforma</c:v>
                </c:pt>
                <c:pt idx="5">
                  <c:v>Lic. en Ingeniería Mecatrónica / TSU en Automatización</c:v>
                </c:pt>
                <c:pt idx="6">
                  <c:v>Lic. en Ingeniería Mecatrónica / TSU en Instalaciones Eléctricas</c:v>
                </c:pt>
                <c:pt idx="7">
                  <c:v>Lic. en Gestión y Desarrollo Turístico / TSU Turismo</c:v>
                </c:pt>
                <c:pt idx="8">
                  <c:v>Lic. en Administración / TSU en Emprendimiento, Formulación y Evaluación de Proyectos</c:v>
                </c:pt>
              </c:strCache>
            </c:strRef>
          </c:cat>
          <c:val>
            <c:numRef>
              <c:f>'promedio cuatri aprov'!$C$3:$C$11</c:f>
              <c:numCache>
                <c:formatCode>General</c:formatCode>
                <c:ptCount val="9"/>
                <c:pt idx="0">
                  <c:v>8.1199999999999992</c:v>
                </c:pt>
                <c:pt idx="1">
                  <c:v>8.02</c:v>
                </c:pt>
                <c:pt idx="2">
                  <c:v>8.1999999999999993</c:v>
                </c:pt>
                <c:pt idx="3">
                  <c:v>8.1</c:v>
                </c:pt>
                <c:pt idx="4">
                  <c:v>8.65</c:v>
                </c:pt>
                <c:pt idx="5">
                  <c:v>8.0500000000000007</c:v>
                </c:pt>
                <c:pt idx="6">
                  <c:v>8.3699999999999992</c:v>
                </c:pt>
                <c:pt idx="7">
                  <c:v>7.72</c:v>
                </c:pt>
                <c:pt idx="8">
                  <c:v>8.61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A806-47A2-9604-60B06532E71F}"/>
            </c:ext>
          </c:extLst>
        </c:ser>
        <c:ser>
          <c:idx val="2"/>
          <c:order val="2"/>
          <c:tx>
            <c:strRef>
              <c:f>'promedio cuatri aprov'!$D$2</c:f>
              <c:strCache>
                <c:ptCount val="1"/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0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'promedio cuatri aprov'!$A$3:$A$11</c:f>
              <c:strCache>
                <c:ptCount val="9"/>
                <c:pt idx="0">
                  <c:v>Lic. en Ingeniería en Mecánica / TSU en Mecánica Industria</c:v>
                </c:pt>
                <c:pt idx="1">
                  <c:v>Lic. en Ingeniería en Alimentos / TSU en Procesos Alimentarios</c:v>
                </c:pt>
                <c:pt idx="2">
                  <c:v>Lic. en Ingeniería en Energía y Desarrollo Sostenible / TSU Energía Turbo - Solar</c:v>
                </c:pt>
                <c:pt idx="3">
                  <c:v>Lic. en Gastronomía / TSU en Gastronomía</c:v>
                </c:pt>
                <c:pt idx="4">
                  <c:v>Lic. en Ingeniería en Tecnologías de la Información e Innovación Digital/ TSU en Desarrollo de Software Multiplataforma</c:v>
                </c:pt>
                <c:pt idx="5">
                  <c:v>Lic. en Ingeniería Mecatrónica / TSU en Automatización</c:v>
                </c:pt>
                <c:pt idx="6">
                  <c:v>Lic. en Ingeniería Mecatrónica / TSU en Instalaciones Eléctricas</c:v>
                </c:pt>
                <c:pt idx="7">
                  <c:v>Lic. en Gestión y Desarrollo Turístico / TSU Turismo</c:v>
                </c:pt>
                <c:pt idx="8">
                  <c:v>Lic. en Administración / TSU en Emprendimiento, Formulación y Evaluación de Proyectos</c:v>
                </c:pt>
              </c:strCache>
            </c:strRef>
          </c:cat>
          <c:val>
            <c:numRef>
              <c:f>'promedio cuatri aprov'!$D$3:$D$11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12-A806-47A2-9604-60B06532E71F}"/>
            </c:ext>
          </c:extLst>
        </c:ser>
        <c:ser>
          <c:idx val="3"/>
          <c:order val="3"/>
          <c:tx>
            <c:strRef>
              <c:f>'promedio cuatri aprov'!$E$2</c:f>
              <c:strCache>
                <c:ptCount val="1"/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'promedio cuatri aprov'!$A$3:$A$11</c:f>
              <c:strCache>
                <c:ptCount val="9"/>
                <c:pt idx="0">
                  <c:v>Lic. en Ingeniería en Mecánica / TSU en Mecánica Industria</c:v>
                </c:pt>
                <c:pt idx="1">
                  <c:v>Lic. en Ingeniería en Alimentos / TSU en Procesos Alimentarios</c:v>
                </c:pt>
                <c:pt idx="2">
                  <c:v>Lic. en Ingeniería en Energía y Desarrollo Sostenible / TSU Energía Turbo - Solar</c:v>
                </c:pt>
                <c:pt idx="3">
                  <c:v>Lic. en Gastronomía / TSU en Gastronomía</c:v>
                </c:pt>
                <c:pt idx="4">
                  <c:v>Lic. en Ingeniería en Tecnologías de la Información e Innovación Digital/ TSU en Desarrollo de Software Multiplataforma</c:v>
                </c:pt>
                <c:pt idx="5">
                  <c:v>Lic. en Ingeniería Mecatrónica / TSU en Automatización</c:v>
                </c:pt>
                <c:pt idx="6">
                  <c:v>Lic. en Ingeniería Mecatrónica / TSU en Instalaciones Eléctricas</c:v>
                </c:pt>
                <c:pt idx="7">
                  <c:v>Lic. en Gestión y Desarrollo Turístico / TSU Turismo</c:v>
                </c:pt>
                <c:pt idx="8">
                  <c:v>Lic. en Administración / TSU en Emprendimiento, Formulación y Evaluación de Proyectos</c:v>
                </c:pt>
              </c:strCache>
            </c:strRef>
          </c:cat>
          <c:val>
            <c:numRef>
              <c:f>'promedio cuatri aprov'!$E$3:$E$11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13-A806-47A2-9604-60B06532E7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3478256"/>
        <c:axId val="431130080"/>
      </c:barChart>
      <c:catAx>
        <c:axId val="38347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431130080"/>
        <c:crosses val="autoZero"/>
        <c:auto val="1"/>
        <c:lblAlgn val="ctr"/>
        <c:lblOffset val="100"/>
        <c:noMultiLvlLbl val="0"/>
      </c:catAx>
      <c:valAx>
        <c:axId val="431130080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383478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419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419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260"/>
            <a:ext cx="9624060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882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0" y="6826250"/>
            <a:ext cx="1066800" cy="563983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140200" y="2792097"/>
            <a:ext cx="90034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CCCC00"/>
              </a:buClr>
              <a:buSzPct val="70000"/>
              <a:defRPr/>
            </a:pPr>
            <a:r>
              <a:rPr kumimoji="1" lang="es-MX" sz="3600" b="1" i="1" kern="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Reunión de Revisión por la Dirección</a:t>
            </a:r>
          </a:p>
          <a:p>
            <a:pPr algn="ctr">
              <a:buClr>
                <a:srgbClr val="CCCC00"/>
              </a:buClr>
              <a:buSzPct val="70000"/>
              <a:defRPr/>
            </a:pPr>
            <a:r>
              <a:rPr kumimoji="1" lang="es-MX" sz="3600" b="1" i="1" kern="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– </a:t>
            </a:r>
            <a:r>
              <a:rPr kumimoji="1" lang="es-MX" sz="3600" b="1" i="1" kern="0" dirty="0" err="1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ago</a:t>
            </a:r>
            <a:r>
              <a:rPr kumimoji="1" lang="es-MX" sz="3600" b="1" i="1" kern="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332097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882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0" y="6826250"/>
            <a:ext cx="1066800" cy="56398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EB81A63C-4A2D-47F3-A036-169B4EF1E577}"/>
              </a:ext>
            </a:extLst>
          </p:cNvPr>
          <p:cNvSpPr txBox="1"/>
          <p:nvPr/>
        </p:nvSpPr>
        <p:spPr>
          <a:xfrm>
            <a:off x="2571969" y="654050"/>
            <a:ext cx="70419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MX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COMPARATIVO CUATRIMESTRAL INDICADOR  DE CALIDAD </a:t>
            </a:r>
          </a:p>
          <a:p>
            <a:pPr lvl="0" algn="ctr"/>
            <a:r>
              <a:rPr lang="es-ES" sz="1600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Porcentaje de regularización de evaluación extraordinaria</a:t>
            </a:r>
            <a:r>
              <a:rPr lang="es-MX" sz="1600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en el nivel TSU, Meta: 90%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1FADFEE-77BC-41B4-9BC9-5D6C2907B1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272151"/>
              </p:ext>
            </p:extLst>
          </p:nvPr>
        </p:nvGraphicFramePr>
        <p:xfrm>
          <a:off x="1841500" y="1730071"/>
          <a:ext cx="6629399" cy="4859020"/>
        </p:xfrm>
        <a:graphic>
          <a:graphicData uri="http://schemas.openxmlformats.org/drawingml/2006/table">
            <a:tbl>
              <a:tblPr/>
              <a:tblGrid>
                <a:gridCol w="3638357">
                  <a:extLst>
                    <a:ext uri="{9D8B030D-6E8A-4147-A177-3AD203B41FA5}">
                      <a16:colId xmlns:a16="http://schemas.microsoft.com/office/drawing/2014/main" val="2613788076"/>
                    </a:ext>
                  </a:extLst>
                </a:gridCol>
                <a:gridCol w="1495521">
                  <a:extLst>
                    <a:ext uri="{9D8B030D-6E8A-4147-A177-3AD203B41FA5}">
                      <a16:colId xmlns:a16="http://schemas.microsoft.com/office/drawing/2014/main" val="2124385486"/>
                    </a:ext>
                  </a:extLst>
                </a:gridCol>
                <a:gridCol w="1495521">
                  <a:extLst>
                    <a:ext uri="{9D8B030D-6E8A-4147-A177-3AD203B41FA5}">
                      <a16:colId xmlns:a16="http://schemas.microsoft.com/office/drawing/2014/main" val="1418846406"/>
                    </a:ext>
                  </a:extLst>
                </a:gridCol>
              </a:tblGrid>
              <a:tr h="399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Sep-Dic 2024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Ene-abr 2025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187641"/>
                  </a:ext>
                </a:extLst>
              </a:tr>
              <a:tr h="329503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en Mecánica / TSU en Mecánica Industria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66.67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157799"/>
                  </a:ext>
                </a:extLst>
              </a:tr>
              <a:tr h="472285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en Alimentos / TSU en Procesos Alimentarios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7795255"/>
                  </a:ext>
                </a:extLst>
              </a:tr>
              <a:tr h="53742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en Energía y Desarrollo Sostenible / TSU Energía Turbo - Solar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77.78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83.33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3381665"/>
                  </a:ext>
                </a:extLst>
              </a:tr>
              <a:tr h="317571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Gastronomía / TSU en Gastronomía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22.22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093098"/>
                  </a:ext>
                </a:extLst>
              </a:tr>
              <a:tr h="739086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en Tecnologías de la Información e Innovación Digital/ TSU en Desarrollo de Software Multiplataforma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61.11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72.41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109782"/>
                  </a:ext>
                </a:extLst>
              </a:tr>
              <a:tr h="329503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Mecatrónica / TSU en Automatización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35.71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73.68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355248"/>
                  </a:ext>
                </a:extLst>
              </a:tr>
              <a:tr h="329503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Mecatrónica / TSU en Instalaciones Eléctricas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31.58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73.68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432688"/>
                  </a:ext>
                </a:extLst>
              </a:tr>
              <a:tr h="329503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Gestión y Desarrollo Turístico / TSU Turismo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88.89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26.32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528915"/>
                  </a:ext>
                </a:extLst>
              </a:tr>
              <a:tr h="626999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Administración / TSU en Emprendimiento, Formulación y Evaluación de Proyectos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55.77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57.14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2381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45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882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0" y="6826250"/>
            <a:ext cx="1066800" cy="56398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EB81A63C-4A2D-47F3-A036-169B4EF1E577}"/>
              </a:ext>
            </a:extLst>
          </p:cNvPr>
          <p:cNvSpPr txBox="1"/>
          <p:nvPr/>
        </p:nvSpPr>
        <p:spPr>
          <a:xfrm>
            <a:off x="2571969" y="654050"/>
            <a:ext cx="70419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MX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COMPARATIVO CUATRIMESTRAL INDICADOR  DE CALIDAD </a:t>
            </a:r>
          </a:p>
          <a:p>
            <a:pPr lvl="0" algn="ctr"/>
            <a:r>
              <a:rPr lang="es-ES" sz="1600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Porcentaje de regularización de evaluación extraordinaria</a:t>
            </a:r>
            <a:r>
              <a:rPr lang="es-MX" sz="1600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en el nivel TSU, Meta: 90%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E5F67A6-5CF6-4F27-8392-5EB9F7BD71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7707079"/>
              </p:ext>
            </p:extLst>
          </p:nvPr>
        </p:nvGraphicFramePr>
        <p:xfrm>
          <a:off x="774700" y="1386006"/>
          <a:ext cx="9601200" cy="5135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11274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882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0" y="6826250"/>
            <a:ext cx="1066800" cy="56398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EB81A63C-4A2D-47F3-A036-169B4EF1E577}"/>
              </a:ext>
            </a:extLst>
          </p:cNvPr>
          <p:cNvSpPr txBox="1"/>
          <p:nvPr/>
        </p:nvSpPr>
        <p:spPr>
          <a:xfrm>
            <a:off x="2571969" y="654050"/>
            <a:ext cx="70419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MX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COMPARATIVO CUATRIMESTRAL INDICADOR  DE CALIDAD </a:t>
            </a:r>
          </a:p>
          <a:p>
            <a:pPr lvl="0" algn="ctr"/>
            <a:r>
              <a:rPr lang="es-ES" sz="1600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Porcentaje de regularización de evaluación extraordinaria especial</a:t>
            </a:r>
            <a:r>
              <a:rPr lang="es-MX" sz="1600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en el nivel TSU, Meta: 90%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74E9A75-8AA6-4070-A60F-CC0CA5FD1D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65438"/>
              </p:ext>
            </p:extLst>
          </p:nvPr>
        </p:nvGraphicFramePr>
        <p:xfrm>
          <a:off x="1460500" y="1730071"/>
          <a:ext cx="7696201" cy="4731251"/>
        </p:xfrm>
        <a:graphic>
          <a:graphicData uri="http://schemas.openxmlformats.org/drawingml/2006/table">
            <a:tbl>
              <a:tblPr/>
              <a:tblGrid>
                <a:gridCol w="4223841">
                  <a:extLst>
                    <a:ext uri="{9D8B030D-6E8A-4147-A177-3AD203B41FA5}">
                      <a16:colId xmlns:a16="http://schemas.microsoft.com/office/drawing/2014/main" val="834074685"/>
                    </a:ext>
                  </a:extLst>
                </a:gridCol>
                <a:gridCol w="1736180">
                  <a:extLst>
                    <a:ext uri="{9D8B030D-6E8A-4147-A177-3AD203B41FA5}">
                      <a16:colId xmlns:a16="http://schemas.microsoft.com/office/drawing/2014/main" val="949128003"/>
                    </a:ext>
                  </a:extLst>
                </a:gridCol>
                <a:gridCol w="1736180">
                  <a:extLst>
                    <a:ext uri="{9D8B030D-6E8A-4147-A177-3AD203B41FA5}">
                      <a16:colId xmlns:a16="http://schemas.microsoft.com/office/drawing/2014/main" val="3209439622"/>
                    </a:ext>
                  </a:extLst>
                </a:gridCol>
              </a:tblGrid>
              <a:tr h="3804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Sep-Dic 2024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Ene-abr 2025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827461"/>
                  </a:ext>
                </a:extLst>
              </a:tr>
              <a:tr h="430701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en Mecánica / TSU en Mecánica Industria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284386"/>
                  </a:ext>
                </a:extLst>
              </a:tr>
              <a:tr h="450363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en Alimentos / TSU en Procesos Alimentarios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5289642"/>
                  </a:ext>
                </a:extLst>
              </a:tr>
              <a:tr h="512483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en Energía y Desarrollo Sostenible / TSU Energía Turbo - Solar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2687358"/>
                  </a:ext>
                </a:extLst>
              </a:tr>
              <a:tr h="30283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Gastronomía / TSU en Gastronomía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52.63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57.14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075265"/>
                  </a:ext>
                </a:extLst>
              </a:tr>
              <a:tr h="704781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en Tecnologías de la Información e Innovación Digital/ TSU en Desarrollo de Software Multiplataforma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35.71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62.5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621909"/>
                  </a:ext>
                </a:extLst>
              </a:tr>
              <a:tr h="430701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Mecatrónica / TSU en Automatización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44.44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821290"/>
                  </a:ext>
                </a:extLst>
              </a:tr>
              <a:tr h="430701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Mecatrónica / TSU en Instalaciones Eléctricas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23.08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023712"/>
                  </a:ext>
                </a:extLst>
              </a:tr>
              <a:tr h="430701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Gestión y Desarrollo Turístico / TSU Turismo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28.57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920293"/>
                  </a:ext>
                </a:extLst>
              </a:tr>
              <a:tr h="64144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Administración / TSU en Emprendimiento, Formulación y Evaluación de Proyectos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47.83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58.33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451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564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882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0" y="6826250"/>
            <a:ext cx="1066800" cy="56398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571969" y="654050"/>
            <a:ext cx="70419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MX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COMPARATIVO CUATRIMESTRAL INDICADOR  DE CALIDAD </a:t>
            </a:r>
          </a:p>
          <a:p>
            <a:pPr lvl="0" algn="ctr"/>
            <a:r>
              <a:rPr lang="es-ES" sz="1600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Porcentaje de regularización de evaluación extraordinaria especial</a:t>
            </a:r>
            <a:r>
              <a:rPr lang="es-MX" sz="1600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en el nivel TSU, Meta: 90%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4660007"/>
              </p:ext>
            </p:extLst>
          </p:nvPr>
        </p:nvGraphicFramePr>
        <p:xfrm>
          <a:off x="774700" y="1386005"/>
          <a:ext cx="8958132" cy="5242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60823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882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0" y="6826250"/>
            <a:ext cx="1066800" cy="56398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571969" y="654050"/>
            <a:ext cx="70419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MX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COMPARATIVO CUATRIMESTRAL INDICADOR  DE CALIDAD </a:t>
            </a:r>
          </a:p>
          <a:p>
            <a:pPr lvl="0" algn="ctr"/>
            <a:r>
              <a:rPr lang="es-MX" sz="1600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Promedio cuatrimestral de Aprovechamiento General en el nivel TSU, Meta: 8.0</a:t>
            </a:r>
          </a:p>
          <a:p>
            <a:pPr lvl="0" algn="ctr"/>
            <a:endParaRPr lang="es-MX" sz="1600" b="1" i="1" dirty="0">
              <a:solidFill>
                <a:srgbClr val="ED7D31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E736983-FDD9-4B12-9A23-6E94101C9F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7189"/>
              </p:ext>
            </p:extLst>
          </p:nvPr>
        </p:nvGraphicFramePr>
        <p:xfrm>
          <a:off x="1536700" y="1793080"/>
          <a:ext cx="7391401" cy="4630549"/>
        </p:xfrm>
        <a:graphic>
          <a:graphicData uri="http://schemas.openxmlformats.org/drawingml/2006/table">
            <a:tbl>
              <a:tblPr/>
              <a:tblGrid>
                <a:gridCol w="4343648">
                  <a:extLst>
                    <a:ext uri="{9D8B030D-6E8A-4147-A177-3AD203B41FA5}">
                      <a16:colId xmlns:a16="http://schemas.microsoft.com/office/drawing/2014/main" val="3275275947"/>
                    </a:ext>
                  </a:extLst>
                </a:gridCol>
                <a:gridCol w="1607870">
                  <a:extLst>
                    <a:ext uri="{9D8B030D-6E8A-4147-A177-3AD203B41FA5}">
                      <a16:colId xmlns:a16="http://schemas.microsoft.com/office/drawing/2014/main" val="3689406055"/>
                    </a:ext>
                  </a:extLst>
                </a:gridCol>
                <a:gridCol w="1439883">
                  <a:extLst>
                    <a:ext uri="{9D8B030D-6E8A-4147-A177-3AD203B41FA5}">
                      <a16:colId xmlns:a16="http://schemas.microsoft.com/office/drawing/2014/main" val="353196946"/>
                    </a:ext>
                  </a:extLst>
                </a:gridCol>
              </a:tblGrid>
              <a:tr h="4120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Sep-Dic 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Ene-abr 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639516"/>
                  </a:ext>
                </a:extLst>
              </a:tr>
              <a:tr h="36725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en Mecánica / TSU en Mecánica Industria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1669524"/>
                  </a:ext>
                </a:extLst>
              </a:tr>
              <a:tr h="36725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en Alimentos / TSU en Procesos Alimentarios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0216323"/>
                  </a:ext>
                </a:extLst>
              </a:tr>
              <a:tr h="48776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en Energía y Desarrollo Sostenible / TSU Energía Turbo - Solar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8007554"/>
                  </a:ext>
                </a:extLst>
              </a:tr>
              <a:tr h="32797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Gastronomía / TSU en Gastronomía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2861361"/>
                  </a:ext>
                </a:extLst>
              </a:tr>
              <a:tr h="79050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en Tecnologías de la Información e Innovación Digital/ TSU en Desarrollo de Software Multiplataforma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123671"/>
                  </a:ext>
                </a:extLst>
              </a:tr>
              <a:tr h="36725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Mecatrónica / TSU en Automatización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7.51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5860045"/>
                  </a:ext>
                </a:extLst>
              </a:tr>
              <a:tr h="48776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Mecatrónica / TSU en Instalaciones Eléctricas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649846"/>
                  </a:ext>
                </a:extLst>
              </a:tr>
              <a:tr h="32797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Gestión y Desarrollo Turístico / TSU Turismo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7.72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9595669"/>
                  </a:ext>
                </a:extLst>
              </a:tr>
              <a:tr h="48776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Administración / TSU en Emprendimiento, Formulación y Evaluación de Proyectos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7294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439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882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0" y="6826250"/>
            <a:ext cx="1066800" cy="56398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571969" y="539747"/>
            <a:ext cx="70419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MX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COMPARATIVO CUATRIMESTRAL INDICADOR  DE CALIDAD </a:t>
            </a:r>
          </a:p>
          <a:p>
            <a:pPr lvl="0" algn="ctr"/>
            <a:r>
              <a:rPr lang="es-MX" sz="1600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Promedio cuatrimestral de Aprovechamiento General en el nivel TSU, Meta: 8.0</a:t>
            </a:r>
          </a:p>
          <a:p>
            <a:pPr lvl="0" algn="ctr"/>
            <a:endParaRPr lang="es-MX" sz="1600" b="1" i="1" dirty="0">
              <a:solidFill>
                <a:srgbClr val="ED7D31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4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8827406"/>
              </p:ext>
            </p:extLst>
          </p:nvPr>
        </p:nvGraphicFramePr>
        <p:xfrm>
          <a:off x="462934" y="1379059"/>
          <a:ext cx="9989165" cy="5249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61219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882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0" y="6826250"/>
            <a:ext cx="1066800" cy="563983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3517900" y="118745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MX" sz="2000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INDICADORES DE PROCESO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917701" y="1911607"/>
            <a:ext cx="8534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342900" marR="0" lvl="0" indent="-3429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 kumimoji="0" sz="2000" b="0" i="0" u="none" strike="noStrike" kern="0" cap="none" spc="0" normalizeH="0" baseline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Porcentaje de PTC con adecuada distribución académica</a:t>
            </a:r>
          </a:p>
          <a:p>
            <a:r>
              <a:rPr lang="es-ES" dirty="0"/>
              <a:t>Porcentaje de PA con 25 horas o menos totales académicas</a:t>
            </a:r>
          </a:p>
          <a:p>
            <a:r>
              <a:rPr lang="es-ES" b="1" dirty="0"/>
              <a:t>Promedios cuatrimestrales por grupo</a:t>
            </a:r>
          </a:p>
          <a:p>
            <a:r>
              <a:rPr lang="es-ES" dirty="0"/>
              <a:t>Cumplimiento cuatrimestral de Programas de Estudio</a:t>
            </a:r>
          </a:p>
          <a:p>
            <a:r>
              <a:rPr lang="es-ES" dirty="0"/>
              <a:t>% de terminación de Estadías.</a:t>
            </a:r>
          </a:p>
          <a:p>
            <a:r>
              <a:rPr lang="es-ES" dirty="0"/>
              <a:t>% de empresas evaluadas.</a:t>
            </a:r>
          </a:p>
          <a:p>
            <a:r>
              <a:rPr lang="es-ES" dirty="0"/>
              <a:t>% de docentes evaluados por estudiantes con calificación mayor o igual a 4.</a:t>
            </a:r>
          </a:p>
          <a:p>
            <a:r>
              <a:rPr lang="es-ES" dirty="0"/>
              <a:t>% de personal académico con desempeño en gestión académico administrativo satisfactorio.</a:t>
            </a:r>
          </a:p>
          <a:p>
            <a:r>
              <a:rPr lang="es-ES" dirty="0"/>
              <a:t>% de nuevo ingreso evaluados</a:t>
            </a:r>
          </a:p>
          <a:p>
            <a:r>
              <a:rPr lang="es-ES" dirty="0"/>
              <a:t>Educación Continua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41979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882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0" y="6826250"/>
            <a:ext cx="1066800" cy="563983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631572" y="327554"/>
            <a:ext cx="72372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1600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COMPARATIVO CUATRIMESTRAL INDICADOR  DE PROCESO                   </a:t>
            </a:r>
            <a:r>
              <a:rPr lang="es-MX" sz="1400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Promedios cuatrimestrales por grupo nivel TSU </a:t>
            </a:r>
          </a:p>
          <a:p>
            <a:pPr lvl="0" algn="ctr"/>
            <a:r>
              <a:rPr lang="es-MX" sz="1400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Meta: 8.0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31A73EF-2219-44A8-950A-6495FA7ACE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756909"/>
              </p:ext>
            </p:extLst>
          </p:nvPr>
        </p:nvGraphicFramePr>
        <p:xfrm>
          <a:off x="1079500" y="1187451"/>
          <a:ext cx="8789320" cy="5333997"/>
        </p:xfrm>
        <a:graphic>
          <a:graphicData uri="http://schemas.openxmlformats.org/drawingml/2006/table">
            <a:tbl>
              <a:tblPr/>
              <a:tblGrid>
                <a:gridCol w="1723214">
                  <a:extLst>
                    <a:ext uri="{9D8B030D-6E8A-4147-A177-3AD203B41FA5}">
                      <a16:colId xmlns:a16="http://schemas.microsoft.com/office/drawing/2014/main" val="3448149956"/>
                    </a:ext>
                  </a:extLst>
                </a:gridCol>
                <a:gridCol w="1446936">
                  <a:extLst>
                    <a:ext uri="{9D8B030D-6E8A-4147-A177-3AD203B41FA5}">
                      <a16:colId xmlns:a16="http://schemas.microsoft.com/office/drawing/2014/main" val="3191413830"/>
                    </a:ext>
                  </a:extLst>
                </a:gridCol>
                <a:gridCol w="1123834">
                  <a:extLst>
                    <a:ext uri="{9D8B030D-6E8A-4147-A177-3AD203B41FA5}">
                      <a16:colId xmlns:a16="http://schemas.microsoft.com/office/drawing/2014/main" val="159172510"/>
                    </a:ext>
                  </a:extLst>
                </a:gridCol>
                <a:gridCol w="1123834">
                  <a:extLst>
                    <a:ext uri="{9D8B030D-6E8A-4147-A177-3AD203B41FA5}">
                      <a16:colId xmlns:a16="http://schemas.microsoft.com/office/drawing/2014/main" val="3371045355"/>
                    </a:ext>
                  </a:extLst>
                </a:gridCol>
                <a:gridCol w="1123834">
                  <a:extLst>
                    <a:ext uri="{9D8B030D-6E8A-4147-A177-3AD203B41FA5}">
                      <a16:colId xmlns:a16="http://schemas.microsoft.com/office/drawing/2014/main" val="228119667"/>
                    </a:ext>
                  </a:extLst>
                </a:gridCol>
                <a:gridCol w="1123834">
                  <a:extLst>
                    <a:ext uri="{9D8B030D-6E8A-4147-A177-3AD203B41FA5}">
                      <a16:colId xmlns:a16="http://schemas.microsoft.com/office/drawing/2014/main" val="3389996634"/>
                    </a:ext>
                  </a:extLst>
                </a:gridCol>
                <a:gridCol w="1123834">
                  <a:extLst>
                    <a:ext uri="{9D8B030D-6E8A-4147-A177-3AD203B41FA5}">
                      <a16:colId xmlns:a16="http://schemas.microsoft.com/office/drawing/2014/main" val="1691863812"/>
                    </a:ext>
                  </a:extLst>
                </a:gridCol>
              </a:tblGrid>
              <a:tr h="41090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 -Dic  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 -Dic  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286210"/>
                  </a:ext>
                </a:extLst>
              </a:tr>
              <a:tr h="34864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Cuatrim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Grupo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Promedio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Cuatrim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Grupo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Promedio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951926"/>
                  </a:ext>
                </a:extLst>
              </a:tr>
              <a:tr h="460706">
                <a:tc rowSpan="4">
                  <a:txBody>
                    <a:bodyPr/>
                    <a:lstStyle/>
                    <a:p>
                      <a:pPr algn="l" rtl="0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Lic. </a:t>
                      </a:r>
                      <a:r>
                        <a:rPr lang="es-E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enn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Ingeniería en Mecánica / TSU en Mecánica Industrial T.S.U. en Mecánica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35919"/>
                  </a:ext>
                </a:extLst>
              </a:tr>
              <a:tr h="44825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8907536"/>
                  </a:ext>
                </a:extLst>
              </a:tr>
              <a:tr h="46070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9674463"/>
                  </a:ext>
                </a:extLst>
              </a:tr>
              <a:tr h="46070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0539973"/>
                  </a:ext>
                </a:extLst>
              </a:tr>
              <a:tr h="672382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Lic. en Ingeniería en Alimentos / TSU en Procesos Alimentarios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765085"/>
                  </a:ext>
                </a:extLst>
              </a:tr>
              <a:tr h="53541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333687"/>
                  </a:ext>
                </a:extLst>
              </a:tr>
              <a:tr h="70973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Lic. en Ingeniería en Energía y Desarrollo Sostenible / TSU Energía Turbo - Solar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2338882"/>
                  </a:ext>
                </a:extLst>
              </a:tr>
              <a:tr h="82654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5691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7899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882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0" y="6826250"/>
            <a:ext cx="1066800" cy="563983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679700" y="341809"/>
            <a:ext cx="72372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1600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COMPARATIVO CUATRIMESTRAL INDICADOR  DE PROCESO                   </a:t>
            </a:r>
            <a:r>
              <a:rPr lang="es-MX" sz="1400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Promedios cuatrimestrales por grupo nivel TSU </a:t>
            </a:r>
          </a:p>
          <a:p>
            <a:pPr lvl="0" algn="ctr"/>
            <a:r>
              <a:rPr lang="es-MX" sz="1400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Meta: 8.0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ECAF384-E3FB-4C40-BDA0-37C707A59F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75853"/>
              </p:ext>
            </p:extLst>
          </p:nvPr>
        </p:nvGraphicFramePr>
        <p:xfrm>
          <a:off x="1194314" y="1115490"/>
          <a:ext cx="8450099" cy="5325520"/>
        </p:xfrm>
        <a:graphic>
          <a:graphicData uri="http://schemas.openxmlformats.org/drawingml/2006/table">
            <a:tbl>
              <a:tblPr/>
              <a:tblGrid>
                <a:gridCol w="1656706">
                  <a:extLst>
                    <a:ext uri="{9D8B030D-6E8A-4147-A177-3AD203B41FA5}">
                      <a16:colId xmlns:a16="http://schemas.microsoft.com/office/drawing/2014/main" val="1359810232"/>
                    </a:ext>
                  </a:extLst>
                </a:gridCol>
                <a:gridCol w="1391093">
                  <a:extLst>
                    <a:ext uri="{9D8B030D-6E8A-4147-A177-3AD203B41FA5}">
                      <a16:colId xmlns:a16="http://schemas.microsoft.com/office/drawing/2014/main" val="1735459438"/>
                    </a:ext>
                  </a:extLst>
                </a:gridCol>
                <a:gridCol w="1080460">
                  <a:extLst>
                    <a:ext uri="{9D8B030D-6E8A-4147-A177-3AD203B41FA5}">
                      <a16:colId xmlns:a16="http://schemas.microsoft.com/office/drawing/2014/main" val="1724586234"/>
                    </a:ext>
                  </a:extLst>
                </a:gridCol>
                <a:gridCol w="1080460">
                  <a:extLst>
                    <a:ext uri="{9D8B030D-6E8A-4147-A177-3AD203B41FA5}">
                      <a16:colId xmlns:a16="http://schemas.microsoft.com/office/drawing/2014/main" val="3140705792"/>
                    </a:ext>
                  </a:extLst>
                </a:gridCol>
                <a:gridCol w="1080460">
                  <a:extLst>
                    <a:ext uri="{9D8B030D-6E8A-4147-A177-3AD203B41FA5}">
                      <a16:colId xmlns:a16="http://schemas.microsoft.com/office/drawing/2014/main" val="728448259"/>
                    </a:ext>
                  </a:extLst>
                </a:gridCol>
                <a:gridCol w="1080460">
                  <a:extLst>
                    <a:ext uri="{9D8B030D-6E8A-4147-A177-3AD203B41FA5}">
                      <a16:colId xmlns:a16="http://schemas.microsoft.com/office/drawing/2014/main" val="3276789717"/>
                    </a:ext>
                  </a:extLst>
                </a:gridCol>
                <a:gridCol w="1080460">
                  <a:extLst>
                    <a:ext uri="{9D8B030D-6E8A-4147-A177-3AD203B41FA5}">
                      <a16:colId xmlns:a16="http://schemas.microsoft.com/office/drawing/2014/main" val="1393714620"/>
                    </a:ext>
                  </a:extLst>
                </a:gridCol>
              </a:tblGrid>
              <a:tr h="34933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</a:t>
                      </a:r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-Dic  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 -Dic  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672345"/>
                  </a:ext>
                </a:extLst>
              </a:tr>
              <a:tr h="29640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Cuatrim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Grupo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Promedio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Cuatrim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Grupo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Promedio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442152"/>
                  </a:ext>
                </a:extLst>
              </a:tr>
              <a:tr h="211715">
                <a:tc rowSpan="8">
                  <a:txBody>
                    <a:bodyPr/>
                    <a:lstStyle/>
                    <a:p>
                      <a:pPr algn="l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Gastronomía / TSU en Gastronomía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7.82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7345974"/>
                  </a:ext>
                </a:extLst>
              </a:tr>
              <a:tr h="21171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1298369"/>
                  </a:ext>
                </a:extLst>
              </a:tr>
              <a:tr h="21171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998755"/>
                  </a:ext>
                </a:extLst>
              </a:tr>
              <a:tr h="21171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938617"/>
                  </a:ext>
                </a:extLst>
              </a:tr>
              <a:tr h="21171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199787"/>
                  </a:ext>
                </a:extLst>
              </a:tr>
              <a:tr h="21171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3690947"/>
                  </a:ext>
                </a:extLst>
              </a:tr>
              <a:tr h="21171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3176110"/>
                  </a:ext>
                </a:extLst>
              </a:tr>
              <a:tr h="22230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9712449"/>
                  </a:ext>
                </a:extLst>
              </a:tr>
              <a:tr h="391674"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Gestión y Desarrollo Turístico / TSU Turismo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2304241"/>
                  </a:ext>
                </a:extLst>
              </a:tr>
              <a:tr h="37050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765279"/>
                  </a:ext>
                </a:extLst>
              </a:tr>
              <a:tr h="37050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1048708"/>
                  </a:ext>
                </a:extLst>
              </a:tr>
              <a:tr h="211715">
                <a:tc rowSpan="6">
                  <a:txBody>
                    <a:bodyPr/>
                    <a:lstStyle/>
                    <a:p>
                      <a:pPr algn="l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Mecatrónica / TSU en Automatización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7.93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6286391"/>
                  </a:ext>
                </a:extLst>
              </a:tr>
              <a:tr h="21171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387535"/>
                  </a:ext>
                </a:extLst>
              </a:tr>
              <a:tr h="21171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7077307"/>
                  </a:ext>
                </a:extLst>
              </a:tr>
              <a:tr h="21171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7.72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300306"/>
                  </a:ext>
                </a:extLst>
              </a:tr>
              <a:tr h="21171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4.99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4133673"/>
                  </a:ext>
                </a:extLst>
              </a:tr>
              <a:tr h="22230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1282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97871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882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0" y="6826250"/>
            <a:ext cx="1066800" cy="563983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631572" y="327554"/>
            <a:ext cx="72372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1600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COMPARATIVO CUATRIMESTRAL INDICADOR  DE PROCESO                   </a:t>
            </a:r>
            <a:r>
              <a:rPr lang="es-MX" sz="1400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Promedios cuatrimestrales por grupo nivel TSU </a:t>
            </a:r>
          </a:p>
          <a:p>
            <a:pPr lvl="0" algn="ctr"/>
            <a:r>
              <a:rPr lang="es-MX" sz="1400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Meta: 8.0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20CC59F-7D11-41B9-A18D-FAF5EF2F04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240228"/>
              </p:ext>
            </p:extLst>
          </p:nvPr>
        </p:nvGraphicFramePr>
        <p:xfrm>
          <a:off x="1087599" y="1424549"/>
          <a:ext cx="8781225" cy="4982269"/>
        </p:xfrm>
        <a:graphic>
          <a:graphicData uri="http://schemas.openxmlformats.org/drawingml/2006/table">
            <a:tbl>
              <a:tblPr/>
              <a:tblGrid>
                <a:gridCol w="1721626">
                  <a:extLst>
                    <a:ext uri="{9D8B030D-6E8A-4147-A177-3AD203B41FA5}">
                      <a16:colId xmlns:a16="http://schemas.microsoft.com/office/drawing/2014/main" val="362561279"/>
                    </a:ext>
                  </a:extLst>
                </a:gridCol>
                <a:gridCol w="1445604">
                  <a:extLst>
                    <a:ext uri="{9D8B030D-6E8A-4147-A177-3AD203B41FA5}">
                      <a16:colId xmlns:a16="http://schemas.microsoft.com/office/drawing/2014/main" val="969880639"/>
                    </a:ext>
                  </a:extLst>
                </a:gridCol>
                <a:gridCol w="1122799">
                  <a:extLst>
                    <a:ext uri="{9D8B030D-6E8A-4147-A177-3AD203B41FA5}">
                      <a16:colId xmlns:a16="http://schemas.microsoft.com/office/drawing/2014/main" val="3672087235"/>
                    </a:ext>
                  </a:extLst>
                </a:gridCol>
                <a:gridCol w="1122799">
                  <a:extLst>
                    <a:ext uri="{9D8B030D-6E8A-4147-A177-3AD203B41FA5}">
                      <a16:colId xmlns:a16="http://schemas.microsoft.com/office/drawing/2014/main" val="1025739359"/>
                    </a:ext>
                  </a:extLst>
                </a:gridCol>
                <a:gridCol w="1122799">
                  <a:extLst>
                    <a:ext uri="{9D8B030D-6E8A-4147-A177-3AD203B41FA5}">
                      <a16:colId xmlns:a16="http://schemas.microsoft.com/office/drawing/2014/main" val="3327434966"/>
                    </a:ext>
                  </a:extLst>
                </a:gridCol>
                <a:gridCol w="1122799">
                  <a:extLst>
                    <a:ext uri="{9D8B030D-6E8A-4147-A177-3AD203B41FA5}">
                      <a16:colId xmlns:a16="http://schemas.microsoft.com/office/drawing/2014/main" val="3815048110"/>
                    </a:ext>
                  </a:extLst>
                </a:gridCol>
                <a:gridCol w="1122799">
                  <a:extLst>
                    <a:ext uri="{9D8B030D-6E8A-4147-A177-3AD203B41FA5}">
                      <a16:colId xmlns:a16="http://schemas.microsoft.com/office/drawing/2014/main" val="2853400390"/>
                    </a:ext>
                  </a:extLst>
                </a:gridCol>
              </a:tblGrid>
              <a:tr h="33643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 -Dic  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 -Dic  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258498"/>
                  </a:ext>
                </a:extLst>
              </a:tr>
              <a:tr h="28545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Cuatrim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Grupo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Promedio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Cuatrim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Grupo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Promedio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000793"/>
                  </a:ext>
                </a:extLst>
              </a:tr>
              <a:tr h="489353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Mecatrónica / TSU en Instalaciones Eléctricas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292255"/>
                  </a:ext>
                </a:extLst>
              </a:tr>
              <a:tr h="38740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5684850"/>
                  </a:ext>
                </a:extLst>
              </a:tr>
              <a:tr h="336430">
                <a:tc rowSpan="5">
                  <a:txBody>
                    <a:bodyPr/>
                    <a:lstStyle/>
                    <a:p>
                      <a:pPr algn="l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en Tecnologías de la Información e Innovación Digital/ TSU en Desarrollo de Software Multiplataforma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549024"/>
                  </a:ext>
                </a:extLst>
              </a:tr>
              <a:tr h="33643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408792"/>
                  </a:ext>
                </a:extLst>
              </a:tr>
              <a:tr h="42818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64911"/>
                  </a:ext>
                </a:extLst>
              </a:tr>
              <a:tr h="28545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432996"/>
                  </a:ext>
                </a:extLst>
              </a:tr>
              <a:tr h="28545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1014233"/>
                  </a:ext>
                </a:extLst>
              </a:tr>
              <a:tr h="336430">
                <a:tc rowSpan="6">
                  <a:txBody>
                    <a:bodyPr/>
                    <a:lstStyle/>
                    <a:p>
                      <a:pPr algn="l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Administración / TSU en Emprendimiento, Formulación y Evaluación de Proyectos Sustentables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3933618"/>
                  </a:ext>
                </a:extLst>
              </a:tr>
              <a:tr h="32623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139822"/>
                  </a:ext>
                </a:extLst>
              </a:tr>
              <a:tr h="23448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760829"/>
                  </a:ext>
                </a:extLst>
              </a:tr>
              <a:tr h="25487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445160"/>
                  </a:ext>
                </a:extLst>
              </a:tr>
              <a:tr h="23448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8500226"/>
                  </a:ext>
                </a:extLst>
              </a:tr>
              <a:tr h="38740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7083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89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882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0" y="6826250"/>
            <a:ext cx="1066800" cy="563983"/>
          </a:xfrm>
          <a:prstGeom prst="rect">
            <a:avLst/>
          </a:prstGeom>
        </p:spPr>
      </p:pic>
      <p:sp>
        <p:nvSpPr>
          <p:cNvPr id="7" name="Rectángulo 3"/>
          <p:cNvSpPr/>
          <p:nvPr/>
        </p:nvSpPr>
        <p:spPr>
          <a:xfrm>
            <a:off x="1127994" y="2751406"/>
            <a:ext cx="901930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CCCC00"/>
              </a:buClr>
              <a:buSzPct val="70000"/>
              <a:defRPr/>
            </a:pPr>
            <a:r>
              <a:rPr kumimoji="1" lang="es-MX" sz="3200" b="1" kern="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Objetivo: </a:t>
            </a:r>
            <a:r>
              <a:rPr kumimoji="1" lang="es-MX" sz="2400" kern="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Revisión y seguimiento al cumplimiento de las metas de Indicadores Institucionales de calidad y de proceso del SGC durante el cuatrimestre enero – abril 2025 NME.</a:t>
            </a:r>
          </a:p>
        </p:txBody>
      </p:sp>
    </p:spTree>
    <p:extLst>
      <p:ext uri="{BB962C8B-B14F-4D97-AF65-F5344CB8AC3E}">
        <p14:creationId xmlns:p14="http://schemas.microsoft.com/office/powerpoint/2010/main" val="32954912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882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0" y="6826250"/>
            <a:ext cx="1066800" cy="563983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231900" y="3244850"/>
            <a:ext cx="8610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¡¡Gracias por su atención!!</a:t>
            </a:r>
          </a:p>
        </p:txBody>
      </p:sp>
    </p:spTree>
    <p:extLst>
      <p:ext uri="{BB962C8B-B14F-4D97-AF65-F5344CB8AC3E}">
        <p14:creationId xmlns:p14="http://schemas.microsoft.com/office/powerpoint/2010/main" val="820483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882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0" y="6826250"/>
            <a:ext cx="1066800" cy="563983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769716" y="2284551"/>
            <a:ext cx="762053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s-MX" sz="20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Ingreso.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s-MX" sz="20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Matrícula.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s-MX" sz="20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Porcentaje de alumnos acreditados.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s-MX" sz="20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Porcentaje de regularización</a:t>
            </a:r>
            <a:r>
              <a:rPr kumimoji="0" lang="es-MX" sz="20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s-MX" sz="20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Promedio Cuatrimestral de aprovechamiento general.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% de Eficiencia Terminal con Cohorte Generacional.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Promedio de egreso con cohorte generacional.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% de testimonio de desempeño EGETSU</a:t>
            </a:r>
            <a:endParaRPr kumimoji="0" lang="es-MX" sz="2000" b="0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% de PTC con reconocimiento al Perfil deseable por PRODEP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% Planes de estudios actualizados.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516435" y="1263650"/>
            <a:ext cx="8127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INDICADORES INSTITUCIONALES DE  CALIDAD </a:t>
            </a:r>
          </a:p>
        </p:txBody>
      </p:sp>
    </p:spTree>
    <p:extLst>
      <p:ext uri="{BB962C8B-B14F-4D97-AF65-F5344CB8AC3E}">
        <p14:creationId xmlns:p14="http://schemas.microsoft.com/office/powerpoint/2010/main" val="349607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882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0" y="6826250"/>
            <a:ext cx="1066800" cy="563983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298700" y="730250"/>
            <a:ext cx="7041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COMPARATIVO  INDICADOR  DE CALIDAD </a:t>
            </a:r>
          </a:p>
          <a:p>
            <a:pPr algn="ctr"/>
            <a:r>
              <a:rPr lang="es-MX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Ingreso, nivel TSU 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3815C24A-8910-4678-B805-37AD8ACEE8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163974"/>
              </p:ext>
            </p:extLst>
          </p:nvPr>
        </p:nvGraphicFramePr>
        <p:xfrm>
          <a:off x="1917700" y="1542277"/>
          <a:ext cx="6858000" cy="4503696"/>
        </p:xfrm>
        <a:graphic>
          <a:graphicData uri="http://schemas.openxmlformats.org/drawingml/2006/table">
            <a:tbl>
              <a:tblPr/>
              <a:tblGrid>
                <a:gridCol w="4529470">
                  <a:extLst>
                    <a:ext uri="{9D8B030D-6E8A-4147-A177-3AD203B41FA5}">
                      <a16:colId xmlns:a16="http://schemas.microsoft.com/office/drawing/2014/main" val="2438236668"/>
                    </a:ext>
                  </a:extLst>
                </a:gridCol>
                <a:gridCol w="2328530">
                  <a:extLst>
                    <a:ext uri="{9D8B030D-6E8A-4147-A177-3AD203B41FA5}">
                      <a16:colId xmlns:a16="http://schemas.microsoft.com/office/drawing/2014/main" val="2925518590"/>
                    </a:ext>
                  </a:extLst>
                </a:gridCol>
              </a:tblGrid>
              <a:tr h="2998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 </a:t>
                      </a:r>
                    </a:p>
                  </a:txBody>
                  <a:tcPr marL="7258" marR="7258" marT="7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Sep-Dic 2024</a:t>
                      </a:r>
                    </a:p>
                  </a:txBody>
                  <a:tcPr marL="7258" marR="7258" marT="7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362591"/>
                  </a:ext>
                </a:extLst>
              </a:tr>
              <a:tr h="340959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Licenciatura en Ingeniería en Mecánica / TSU en Mecánica Industria</a:t>
                      </a:r>
                    </a:p>
                  </a:txBody>
                  <a:tcPr marL="7258" marR="7258" marT="7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7258" marR="7258" marT="7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9504215"/>
                  </a:ext>
                </a:extLst>
              </a:tr>
              <a:tr h="340959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Licenciatura en Ingeniería en Alimentos / TSU en Procesos Alimentarios</a:t>
                      </a:r>
                    </a:p>
                  </a:txBody>
                  <a:tcPr marL="7258" marR="7258" marT="7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7258" marR="7258" marT="7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96248"/>
                  </a:ext>
                </a:extLst>
              </a:tr>
              <a:tr h="452653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Licenciatura en Ingeniería en Energía y Desarrollo Sostenible / TSU Energía Turbo - Solar</a:t>
                      </a:r>
                    </a:p>
                  </a:txBody>
                  <a:tcPr marL="7258" marR="7258" marT="7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7258" marR="7258" marT="7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113452"/>
                  </a:ext>
                </a:extLst>
              </a:tr>
              <a:tr h="340959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Licenciatura en Gastronomía / TSU en Gastronomía</a:t>
                      </a:r>
                    </a:p>
                  </a:txBody>
                  <a:tcPr marL="7258" marR="7258" marT="7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218</a:t>
                      </a:r>
                    </a:p>
                  </a:txBody>
                  <a:tcPr marL="7258" marR="7258" marT="7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571733"/>
                  </a:ext>
                </a:extLst>
              </a:tr>
              <a:tr h="676039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Licenciatura en Ingeniería en Tecnologías de la Información e Innovación Digital/ TSU en Desarrollo de Software Multiplataforma</a:t>
                      </a:r>
                    </a:p>
                  </a:txBody>
                  <a:tcPr marL="7258" marR="7258" marT="7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7258" marR="7258" marT="7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043608"/>
                  </a:ext>
                </a:extLst>
              </a:tr>
              <a:tr h="340959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Licenciatura en Ingeniería Mecatrónica / TSU en Automatización</a:t>
                      </a:r>
                    </a:p>
                  </a:txBody>
                  <a:tcPr marL="7258" marR="7258" marT="7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7258" marR="7258" marT="7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563225"/>
                  </a:ext>
                </a:extLst>
              </a:tr>
              <a:tr h="340959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TLicenciatura en Ingeniería Mecatrónica / TSU en Instalaciones Eléctricas</a:t>
                      </a:r>
                    </a:p>
                  </a:txBody>
                  <a:tcPr marL="7258" marR="7258" marT="7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489</a:t>
                      </a:r>
                    </a:p>
                  </a:txBody>
                  <a:tcPr marL="7258" marR="7258" marT="7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312096"/>
                  </a:ext>
                </a:extLst>
              </a:tr>
              <a:tr h="340959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Licenciatura en Gestión y Desarrollo Turístico / TSU Turismo</a:t>
                      </a:r>
                    </a:p>
                  </a:txBody>
                  <a:tcPr marL="7258" marR="7258" marT="7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7258" marR="7258" marT="7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698625"/>
                  </a:ext>
                </a:extLst>
              </a:tr>
              <a:tr h="564346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Licenciatura en Administración / TSU en Emprendimiento, Formulación y Evaluación de Proyectos</a:t>
                      </a:r>
                    </a:p>
                  </a:txBody>
                  <a:tcPr marL="7258" marR="7258" marT="7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</a:t>
                      </a:r>
                    </a:p>
                  </a:txBody>
                  <a:tcPr marL="7258" marR="7258" marT="7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560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133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882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0" y="6826250"/>
            <a:ext cx="1066800" cy="56398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571969" y="752510"/>
            <a:ext cx="7041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COMPARATIVO CUATRIMESTRAL INDICADOR  DE CALIDAD </a:t>
            </a:r>
          </a:p>
          <a:p>
            <a:pPr algn="ctr"/>
            <a:r>
              <a:rPr lang="es-MX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Ingreso, nivel TSU 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4EE720A-668E-4D35-B35E-C84E8AAA1D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6852367"/>
              </p:ext>
            </p:extLst>
          </p:nvPr>
        </p:nvGraphicFramePr>
        <p:xfrm>
          <a:off x="1231900" y="1668006"/>
          <a:ext cx="8915400" cy="5135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52995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882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0" y="6826250"/>
            <a:ext cx="1066800" cy="563983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298699" y="520885"/>
            <a:ext cx="7041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COMPARATIVO  INDICADOR  DE CALIDAD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Matrícula, nivel TSU 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DCCA41D-2341-49B4-9D54-78BCD2467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354924"/>
              </p:ext>
            </p:extLst>
          </p:nvPr>
        </p:nvGraphicFramePr>
        <p:xfrm>
          <a:off x="1837240" y="1400843"/>
          <a:ext cx="7467599" cy="4786563"/>
        </p:xfrm>
        <a:graphic>
          <a:graphicData uri="http://schemas.openxmlformats.org/drawingml/2006/table">
            <a:tbl>
              <a:tblPr/>
              <a:tblGrid>
                <a:gridCol w="4355207">
                  <a:extLst>
                    <a:ext uri="{9D8B030D-6E8A-4147-A177-3AD203B41FA5}">
                      <a16:colId xmlns:a16="http://schemas.microsoft.com/office/drawing/2014/main" val="3382253000"/>
                    </a:ext>
                  </a:extLst>
                </a:gridCol>
                <a:gridCol w="1655299">
                  <a:extLst>
                    <a:ext uri="{9D8B030D-6E8A-4147-A177-3AD203B41FA5}">
                      <a16:colId xmlns:a16="http://schemas.microsoft.com/office/drawing/2014/main" val="1343770118"/>
                    </a:ext>
                  </a:extLst>
                </a:gridCol>
                <a:gridCol w="1457093">
                  <a:extLst>
                    <a:ext uri="{9D8B030D-6E8A-4147-A177-3AD203B41FA5}">
                      <a16:colId xmlns:a16="http://schemas.microsoft.com/office/drawing/2014/main" val="3502538051"/>
                    </a:ext>
                  </a:extLst>
                </a:gridCol>
              </a:tblGrid>
              <a:tr h="433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Sep-Dic 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Ene-abr 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728382"/>
                  </a:ext>
                </a:extLst>
              </a:tr>
              <a:tr h="404261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en Mecánica / TSU en Mecánica Industria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568315"/>
                  </a:ext>
                </a:extLst>
              </a:tr>
              <a:tr h="375385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en Alimentos / TSU en Procesos Alimentarios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6506087"/>
                  </a:ext>
                </a:extLst>
              </a:tr>
              <a:tr h="558265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en Energía y Desarrollo Sostenible / TSU Energía Turbo - Solar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677252"/>
                  </a:ext>
                </a:extLst>
              </a:tr>
              <a:tr h="375385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Gastronomía / TSU en Gastronomía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852736"/>
                  </a:ext>
                </a:extLst>
              </a:tr>
              <a:tr h="741146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en Tecnologías de la Información e Innovación Digital/ TSU en Desarrollo de Software Multiplataforma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765640"/>
                  </a:ext>
                </a:extLst>
              </a:tr>
              <a:tr h="375385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Mecatrónica / TSU en Automatización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601855"/>
                  </a:ext>
                </a:extLst>
              </a:tr>
              <a:tr h="375385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TLicenciatura en Ingeniería Mecatrónica / TSU en Instalaciones Eléctricas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462753"/>
                  </a:ext>
                </a:extLst>
              </a:tr>
              <a:tr h="375385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Gestión y Desarrollo Turístico / TSU Turismo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983836"/>
                  </a:ext>
                </a:extLst>
              </a:tr>
              <a:tr h="558265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Administración / TSU en Emprendimiento, Formulación y Evaluación de Proyectos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458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8974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882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0" y="6826250"/>
            <a:ext cx="1066800" cy="563983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374900" y="532234"/>
            <a:ext cx="7041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COMPARATIVO  INDICADOR  DE CALIDAD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Matrícula, nivel TSU 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C57DB6D2-D970-4D8A-89FF-1976D57311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5920333"/>
              </p:ext>
            </p:extLst>
          </p:nvPr>
        </p:nvGraphicFramePr>
        <p:xfrm>
          <a:off x="373289" y="1439182"/>
          <a:ext cx="9946821" cy="4678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47655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882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0" y="6826250"/>
            <a:ext cx="1066800" cy="56398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571969" y="654050"/>
            <a:ext cx="704193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MX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COMPARATIVO CUATRIMESTRAL INDICADOR  DE CALIDAD </a:t>
            </a:r>
          </a:p>
          <a:p>
            <a:pPr algn="ctr"/>
            <a:r>
              <a:rPr lang="es-MX" sz="1600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Porcentaje  de alumnos Acreditados nivel TSU , Meta: 70%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19C96BB-A83C-4974-9BF0-F03C9840A1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40125"/>
              </p:ext>
            </p:extLst>
          </p:nvPr>
        </p:nvGraphicFramePr>
        <p:xfrm>
          <a:off x="1155700" y="1738313"/>
          <a:ext cx="7543801" cy="4781947"/>
        </p:xfrm>
        <a:graphic>
          <a:graphicData uri="http://schemas.openxmlformats.org/drawingml/2006/table">
            <a:tbl>
              <a:tblPr/>
              <a:tblGrid>
                <a:gridCol w="4164806">
                  <a:extLst>
                    <a:ext uri="{9D8B030D-6E8A-4147-A177-3AD203B41FA5}">
                      <a16:colId xmlns:a16="http://schemas.microsoft.com/office/drawing/2014/main" val="923788548"/>
                    </a:ext>
                  </a:extLst>
                </a:gridCol>
                <a:gridCol w="1597819">
                  <a:extLst>
                    <a:ext uri="{9D8B030D-6E8A-4147-A177-3AD203B41FA5}">
                      <a16:colId xmlns:a16="http://schemas.microsoft.com/office/drawing/2014/main" val="402234363"/>
                    </a:ext>
                  </a:extLst>
                </a:gridCol>
                <a:gridCol w="1781176">
                  <a:extLst>
                    <a:ext uri="{9D8B030D-6E8A-4147-A177-3AD203B41FA5}">
                      <a16:colId xmlns:a16="http://schemas.microsoft.com/office/drawing/2014/main" val="1377674483"/>
                    </a:ext>
                  </a:extLst>
                </a:gridCol>
              </a:tblGrid>
              <a:tr h="33331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 </a:t>
                      </a:r>
                    </a:p>
                  </a:txBody>
                  <a:tcPr marL="9183" marR="9183" marT="9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Sep-Dic 2024</a:t>
                      </a:r>
                    </a:p>
                  </a:txBody>
                  <a:tcPr marL="9183" marR="9183" marT="9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Ene-abr 2025</a:t>
                      </a:r>
                    </a:p>
                  </a:txBody>
                  <a:tcPr marL="9183" marR="9183" marT="9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31489"/>
                  </a:ext>
                </a:extLst>
              </a:tr>
              <a:tr h="36029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en Mecánica / TSU en Mecánica Industria</a:t>
                      </a:r>
                    </a:p>
                  </a:txBody>
                  <a:tcPr marL="9183" marR="9183" marT="9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92.21</a:t>
                      </a:r>
                    </a:p>
                  </a:txBody>
                  <a:tcPr marL="9183" marR="9183" marT="9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88.57</a:t>
                      </a:r>
                    </a:p>
                  </a:txBody>
                  <a:tcPr marL="9183" marR="9183" marT="9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7935902"/>
                  </a:ext>
                </a:extLst>
              </a:tr>
              <a:tr h="48331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en Alimentos / TSU en Procesos Alimentarios</a:t>
                      </a:r>
                    </a:p>
                  </a:txBody>
                  <a:tcPr marL="9183" marR="9183" marT="9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96.88</a:t>
                      </a:r>
                    </a:p>
                  </a:txBody>
                  <a:tcPr marL="9183" marR="9183" marT="9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183" marR="9183" marT="9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513902"/>
                  </a:ext>
                </a:extLst>
              </a:tr>
              <a:tr h="48331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en Energía y Desarrollo Sostenible / TSU Energía Turbo - Solar</a:t>
                      </a:r>
                    </a:p>
                  </a:txBody>
                  <a:tcPr marL="9183" marR="9183" marT="9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93.55</a:t>
                      </a:r>
                    </a:p>
                  </a:txBody>
                  <a:tcPr marL="9183" marR="9183" marT="9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93.33</a:t>
                      </a:r>
                    </a:p>
                  </a:txBody>
                  <a:tcPr marL="9183" marR="9183" marT="9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833923"/>
                  </a:ext>
                </a:extLst>
              </a:tr>
              <a:tr h="324986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Gastronomía / TSU en Gastronomía</a:t>
                      </a:r>
                    </a:p>
                  </a:txBody>
                  <a:tcPr marL="9183" marR="9183" marT="9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89.2</a:t>
                      </a:r>
                    </a:p>
                  </a:txBody>
                  <a:tcPr marL="9183" marR="9183" marT="9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89.55</a:t>
                      </a:r>
                    </a:p>
                  </a:txBody>
                  <a:tcPr marL="9183" marR="9183" marT="9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1591317"/>
                  </a:ext>
                </a:extLst>
              </a:tr>
              <a:tr h="799964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en Tecnologías de la Información e Innovación Digital/ TSU en Desarrollo de Software Multiplataforma</a:t>
                      </a:r>
                    </a:p>
                  </a:txBody>
                  <a:tcPr marL="9183" marR="9183" marT="9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85.26</a:t>
                      </a:r>
                    </a:p>
                  </a:txBody>
                  <a:tcPr marL="9183" marR="9183" marT="9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89.87</a:t>
                      </a:r>
                    </a:p>
                  </a:txBody>
                  <a:tcPr marL="9183" marR="9183" marT="9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6062577"/>
                  </a:ext>
                </a:extLst>
              </a:tr>
              <a:tr h="36029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Ingeniería Mecatrónica / TSU en Automatización</a:t>
                      </a:r>
                    </a:p>
                  </a:txBody>
                  <a:tcPr marL="9183" marR="9183" marT="9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70.45</a:t>
                      </a:r>
                    </a:p>
                  </a:txBody>
                  <a:tcPr marL="9183" marR="9183" marT="9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83.61</a:t>
                      </a:r>
                    </a:p>
                  </a:txBody>
                  <a:tcPr marL="9183" marR="9183" marT="9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3201559"/>
                  </a:ext>
                </a:extLst>
              </a:tr>
              <a:tr h="48331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TLicenciatura en Ingeniería Mecatrónica / TSU en Instalaciones Eléctricas</a:t>
                      </a:r>
                    </a:p>
                  </a:txBody>
                  <a:tcPr marL="9183" marR="9183" marT="9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76.92</a:t>
                      </a:r>
                    </a:p>
                  </a:txBody>
                  <a:tcPr marL="9183" marR="9183" marT="9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82.35</a:t>
                      </a:r>
                    </a:p>
                  </a:txBody>
                  <a:tcPr marL="9183" marR="9183" marT="9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466359"/>
                  </a:ext>
                </a:extLst>
              </a:tr>
              <a:tr h="36029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Gestión y Desarrollo Turístico / TSU Turismo</a:t>
                      </a:r>
                    </a:p>
                  </a:txBody>
                  <a:tcPr marL="9183" marR="9183" marT="9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97.01</a:t>
                      </a:r>
                    </a:p>
                  </a:txBody>
                  <a:tcPr marL="9183" marR="9183" marT="9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77.42</a:t>
                      </a:r>
                    </a:p>
                  </a:txBody>
                  <a:tcPr marL="9183" marR="9183" marT="9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929206"/>
                  </a:ext>
                </a:extLst>
              </a:tr>
              <a:tr h="64163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Lic. en Administración / TSU en Emprendimiento, Formulación y Evaluación de Proyectos</a:t>
                      </a:r>
                    </a:p>
                  </a:txBody>
                  <a:tcPr marL="9183" marR="9183" marT="9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85.63</a:t>
                      </a:r>
                    </a:p>
                  </a:txBody>
                  <a:tcPr marL="9183" marR="9183" marT="9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91.37</a:t>
                      </a:r>
                    </a:p>
                  </a:txBody>
                  <a:tcPr marL="9183" marR="9183" marT="9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37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936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710" y="0"/>
            <a:ext cx="10693400" cy="75882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0" y="6826250"/>
            <a:ext cx="1066800" cy="56398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571969" y="654050"/>
            <a:ext cx="704193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MX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COMPARATIVO CUATRIMESTRAL INDICADOR  DE CALIDAD </a:t>
            </a:r>
          </a:p>
          <a:p>
            <a:pPr algn="ctr"/>
            <a:r>
              <a:rPr lang="es-MX" sz="1600" b="1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Porcentaje  de alumnos Acreditados nivel TSU , Meta: 70%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5F8E0365-9861-4FEA-9127-6C44A0B822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3072328"/>
              </p:ext>
            </p:extLst>
          </p:nvPr>
        </p:nvGraphicFramePr>
        <p:xfrm>
          <a:off x="850900" y="1339850"/>
          <a:ext cx="92964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54036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8701</TotalTime>
  <Words>1497</Words>
  <Application>Microsoft Office PowerPoint</Application>
  <PresentationFormat>Personalizado</PresentationFormat>
  <Paragraphs>432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YASHARED SALDANA TAPIA</dc:creator>
  <cp:lastModifiedBy>YARAVITH BARRERA LOPEZ</cp:lastModifiedBy>
  <cp:revision>200</cp:revision>
  <dcterms:created xsi:type="dcterms:W3CDTF">2022-10-31T19:27:08Z</dcterms:created>
  <dcterms:modified xsi:type="dcterms:W3CDTF">2025-06-09T22:23:50Z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2022-10-31T00:00:00Z</vt:filetime>
  </property>
</Properties>
</file>